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4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30" r:id="rId36"/>
    <p:sldMasterId id="2147483866" r:id="rId37"/>
    <p:sldMasterId id="2147483888" r:id="rId38"/>
    <p:sldMasterId id="2147483923" r:id="rId39"/>
  </p:sldMasterIdLst>
  <p:notesMasterIdLst>
    <p:notesMasterId r:id="rId69"/>
  </p:notesMasterIdLst>
  <p:handoutMasterIdLst>
    <p:handoutMasterId r:id="rId70"/>
  </p:handoutMasterIdLst>
  <p:sldIdLst>
    <p:sldId id="258" r:id="rId40"/>
    <p:sldId id="450" r:id="rId41"/>
    <p:sldId id="441" r:id="rId42"/>
    <p:sldId id="259" r:id="rId43"/>
    <p:sldId id="442" r:id="rId44"/>
    <p:sldId id="260" r:id="rId45"/>
    <p:sldId id="261" r:id="rId46"/>
    <p:sldId id="443" r:id="rId47"/>
    <p:sldId id="444" r:id="rId48"/>
    <p:sldId id="263" r:id="rId49"/>
    <p:sldId id="453" r:id="rId50"/>
    <p:sldId id="454" r:id="rId51"/>
    <p:sldId id="451" r:id="rId52"/>
    <p:sldId id="452" r:id="rId53"/>
    <p:sldId id="456" r:id="rId54"/>
    <p:sldId id="265" r:id="rId55"/>
    <p:sldId id="455" r:id="rId56"/>
    <p:sldId id="448" r:id="rId57"/>
    <p:sldId id="268" r:id="rId58"/>
    <p:sldId id="445" r:id="rId59"/>
    <p:sldId id="269" r:id="rId60"/>
    <p:sldId id="446" r:id="rId61"/>
    <p:sldId id="270" r:id="rId62"/>
    <p:sldId id="457" r:id="rId63"/>
    <p:sldId id="262" r:id="rId64"/>
    <p:sldId id="266" r:id="rId65"/>
    <p:sldId id="272" r:id="rId66"/>
    <p:sldId id="447" r:id="rId67"/>
    <p:sldId id="273" r:id="rId68"/>
  </p:sldIdLst>
  <p:sldSz cx="9906000" cy="6858000" type="A4"/>
  <p:notesSz cx="6819900" cy="9918700"/>
  <p:custDataLst>
    <p:tags r:id="rId7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E98F24-E819-4078-A70E-1997C8FF4751}">
          <p14:sldIdLst>
            <p14:sldId id="258"/>
            <p14:sldId id="450"/>
          </p14:sldIdLst>
        </p14:section>
        <p14:section name="Introduction" id="{EC2AF4D0-37A9-4B60-9569-99CA14495524}">
          <p14:sldIdLst>
            <p14:sldId id="441"/>
            <p14:sldId id="259"/>
          </p14:sldIdLst>
        </p14:section>
        <p14:section name="Getting started" id="{9A0E2700-D89A-443C-BB6E-170AB0EC1A68}">
          <p14:sldIdLst>
            <p14:sldId id="442"/>
            <p14:sldId id="260"/>
            <p14:sldId id="261"/>
          </p14:sldIdLst>
        </p14:section>
        <p14:section name="Break" id="{EC1835D7-B1A0-45FD-B900-56B7085C0402}">
          <p14:sldIdLst>
            <p14:sldId id="443"/>
          </p14:sldIdLst>
        </p14:section>
        <p14:section name="Resilience" id="{A0F59378-A0AA-49FB-83AD-C508D3C848E9}">
          <p14:sldIdLst>
            <p14:sldId id="444"/>
            <p14:sldId id="263"/>
            <p14:sldId id="453"/>
            <p14:sldId id="454"/>
            <p14:sldId id="451"/>
            <p14:sldId id="452"/>
            <p14:sldId id="456"/>
            <p14:sldId id="265"/>
            <p14:sldId id="455"/>
            <p14:sldId id="448"/>
            <p14:sldId id="268"/>
          </p14:sldIdLst>
        </p14:section>
        <p14:section name="Docker Compose in Visual Studio" id="{C0436F4E-A394-4102-A7C1-2D4C3D1A1156}">
          <p14:sldIdLst>
            <p14:sldId id="445"/>
            <p14:sldId id="269"/>
          </p14:sldIdLst>
        </p14:section>
        <p14:section name="Integration testing" id="{0A5DC78F-9082-4348-8199-921E00AA595A}">
          <p14:sldIdLst>
            <p14:sldId id="446"/>
            <p14:sldId id="270"/>
            <p14:sldId id="457"/>
            <p14:sldId id="262"/>
            <p14:sldId id="266"/>
            <p14:sldId id="272"/>
          </p14:sldIdLst>
        </p14:section>
        <p14:section name="Wrapping up" id="{013BED8F-C070-443F-82CF-C0EA25D9FC86}">
          <p14:sldIdLst>
            <p14:sldId id="447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55"/>
    <a:srgbClr val="EEEEEE"/>
    <a:srgbClr val="FFFFFF"/>
    <a:srgbClr val="0F6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233923-97B6-4C9F-82B6-381E421F26A3}" v="10895" dt="2024-09-27T12:16:54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199" autoAdjust="0"/>
  </p:normalViewPr>
  <p:slideViewPr>
    <p:cSldViewPr snapToGrid="0">
      <p:cViewPr varScale="1">
        <p:scale>
          <a:sx n="110" d="100"/>
          <a:sy n="110" d="100"/>
        </p:scale>
        <p:origin x="300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slide" Target="slides/slide3.xml"/><Relationship Id="rId47" Type="http://schemas.openxmlformats.org/officeDocument/2006/relationships/slide" Target="slides/slide8.xml"/><Relationship Id="rId63" Type="http://schemas.openxmlformats.org/officeDocument/2006/relationships/slide" Target="slides/slide24.xml"/><Relationship Id="rId68" Type="http://schemas.openxmlformats.org/officeDocument/2006/relationships/slide" Target="slides/slide29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slideMaster" Target="slideMasters/slideMaster2.xml"/><Relationship Id="rId40" Type="http://schemas.openxmlformats.org/officeDocument/2006/relationships/slide" Target="slides/slide1.xml"/><Relationship Id="rId45" Type="http://schemas.openxmlformats.org/officeDocument/2006/relationships/slide" Target="slides/slide6.xml"/><Relationship Id="rId53" Type="http://schemas.openxmlformats.org/officeDocument/2006/relationships/slide" Target="slides/slide14.xml"/><Relationship Id="rId58" Type="http://schemas.openxmlformats.org/officeDocument/2006/relationships/slide" Target="slides/slide19.xml"/><Relationship Id="rId66" Type="http://schemas.openxmlformats.org/officeDocument/2006/relationships/slide" Target="slides/slide27.xml"/><Relationship Id="rId74" Type="http://schemas.openxmlformats.org/officeDocument/2006/relationships/theme" Target="theme/theme1.xml"/><Relationship Id="rId5" Type="http://schemas.openxmlformats.org/officeDocument/2006/relationships/customXml" Target="../customXml/item5.xml"/><Relationship Id="rId61" Type="http://schemas.openxmlformats.org/officeDocument/2006/relationships/slide" Target="slides/slide22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slide" Target="slides/slide4.xml"/><Relationship Id="rId48" Type="http://schemas.openxmlformats.org/officeDocument/2006/relationships/slide" Target="slides/slide9.xml"/><Relationship Id="rId56" Type="http://schemas.openxmlformats.org/officeDocument/2006/relationships/slide" Target="slides/slide17.xml"/><Relationship Id="rId64" Type="http://schemas.openxmlformats.org/officeDocument/2006/relationships/slide" Target="slides/slide25.xml"/><Relationship Id="rId69" Type="http://schemas.openxmlformats.org/officeDocument/2006/relationships/notesMaster" Target="notesMasters/notesMaster1.xml"/><Relationship Id="rId8" Type="http://schemas.openxmlformats.org/officeDocument/2006/relationships/customXml" Target="../customXml/item8.xml"/><Relationship Id="rId51" Type="http://schemas.openxmlformats.org/officeDocument/2006/relationships/slide" Target="slides/slide12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slideMaster" Target="slideMasters/slideMaster3.xml"/><Relationship Id="rId46" Type="http://schemas.openxmlformats.org/officeDocument/2006/relationships/slide" Target="slides/slide7.xml"/><Relationship Id="rId59" Type="http://schemas.openxmlformats.org/officeDocument/2006/relationships/slide" Target="slides/slide20.xml"/><Relationship Id="rId67" Type="http://schemas.openxmlformats.org/officeDocument/2006/relationships/slide" Target="slides/slide28.xml"/><Relationship Id="rId20" Type="http://schemas.openxmlformats.org/officeDocument/2006/relationships/customXml" Target="../customXml/item20.xml"/><Relationship Id="rId41" Type="http://schemas.openxmlformats.org/officeDocument/2006/relationships/slide" Target="slides/slide2.xml"/><Relationship Id="rId54" Type="http://schemas.openxmlformats.org/officeDocument/2006/relationships/slide" Target="slides/slide15.xml"/><Relationship Id="rId62" Type="http://schemas.openxmlformats.org/officeDocument/2006/relationships/slide" Target="slides/slide23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Master" Target="slideMasters/slideMaster1.xml"/><Relationship Id="rId49" Type="http://schemas.openxmlformats.org/officeDocument/2006/relationships/slide" Target="slides/slide10.xml"/><Relationship Id="rId57" Type="http://schemas.openxmlformats.org/officeDocument/2006/relationships/slide" Target="slides/slide18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" Target="slides/slide5.xml"/><Relationship Id="rId52" Type="http://schemas.openxmlformats.org/officeDocument/2006/relationships/slide" Target="slides/slide13.xml"/><Relationship Id="rId60" Type="http://schemas.openxmlformats.org/officeDocument/2006/relationships/slide" Target="slides/slide21.xml"/><Relationship Id="rId65" Type="http://schemas.openxmlformats.org/officeDocument/2006/relationships/slide" Target="slides/slide26.xml"/><Relationship Id="rId73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Master" Target="slideMasters/slideMaster4.xml"/><Relationship Id="rId34" Type="http://schemas.openxmlformats.org/officeDocument/2006/relationships/customXml" Target="../customXml/item34.xml"/><Relationship Id="rId50" Type="http://schemas.openxmlformats.org/officeDocument/2006/relationships/slide" Target="slides/slide11.xml"/><Relationship Id="rId55" Type="http://schemas.openxmlformats.org/officeDocument/2006/relationships/slide" Target="slides/slide16.xml"/><Relationship Id="rId76" Type="http://schemas.microsoft.com/office/2015/10/relationships/revisionInfo" Target="revisionInfo.xml"/><Relationship Id="rId7" Type="http://schemas.openxmlformats.org/officeDocument/2006/relationships/customXml" Target="../customXml/item7.xml"/><Relationship Id="rId7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65138" y="156643"/>
            <a:ext cx="2955290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574865" y="156643"/>
            <a:ext cx="2772000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algn="r">
              <a:defRPr sz="1200"/>
            </a:lvl1pPr>
          </a:lstStyle>
          <a:p>
            <a:fld id="{38A3AD34-EEB9-4C9E-BF21-2EA80C15652E}" type="datetimeFigureOut">
              <a:rPr lang="en-US" sz="1000" smtClean="0"/>
              <a:pPr/>
              <a:t>5/6/2025</a:t>
            </a:fld>
            <a:endParaRPr 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65138" y="9686094"/>
            <a:ext cx="2955290" cy="15388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90865" y="9686094"/>
            <a:ext cx="2556000" cy="15388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r">
              <a:defRPr sz="1200"/>
            </a:lvl1pPr>
          </a:lstStyle>
          <a:p>
            <a:fld id="{09B54FEB-1CC3-4ADA-BC8C-8630FE204E89}" type="slidenum">
              <a:rPr lang="en-US" sz="1000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9028814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pos="234" userDrawn="1">
          <p15:clr>
            <a:srgbClr val="C35EA4"/>
          </p15:clr>
        </p15:guide>
        <p15:guide id="2" pos="3995" userDrawn="1">
          <p15:clr>
            <a:srgbClr val="C35EA4"/>
          </p15:clr>
        </p15:guide>
        <p15:guide id="3" orient="horz" pos="822" userDrawn="1">
          <p15:clr>
            <a:srgbClr val="C35EA4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429635" y="78718"/>
            <a:ext cx="2955290" cy="14400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algn="r">
              <a:defRPr sz="1000"/>
            </a:lvl1pPr>
          </a:lstStyle>
          <a:p>
            <a:fld id="{4AAE48C0-F8CF-41BB-AD86-35BC16D02E78}" type="datetimeFigureOut">
              <a:rPr lang="en-GB" smtClean="0"/>
              <a:pPr/>
              <a:t>06/05/2025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34976" y="9686094"/>
            <a:ext cx="2955290" cy="15388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l">
              <a:defRPr sz="10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84926" y="9686094"/>
            <a:ext cx="2700000" cy="15388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r">
              <a:defRPr sz="1000"/>
            </a:lvl1pPr>
          </a:lstStyle>
          <a:p>
            <a:fld id="{4B9FA167-6D91-40FB-A5E9-D55076958A4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34976" y="4609578"/>
            <a:ext cx="5949950" cy="46847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/>
          </p:nvPr>
        </p:nvSpPr>
        <p:spPr>
          <a:xfrm>
            <a:off x="474739" y="78718"/>
            <a:ext cx="2756758" cy="14400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000"/>
            </a:lvl1pPr>
          </a:lstStyle>
          <a:p>
            <a:endParaRPr lang="en-GB"/>
          </a:p>
        </p:txBody>
      </p:sp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944563"/>
            <a:ext cx="4835525" cy="3348037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81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7800" marR="0" indent="-17780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Arial" panose="020B0604020202020204" pitchFamily="34" charset="0"/>
      <a:buChar char="•"/>
      <a:tabLst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7188" marR="0" indent="-17938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Danske Text" panose="00000400000000000000" pitchFamily="2" charset="0"/>
      <a:buChar char="−"/>
      <a:tabLst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47675" marR="0" indent="-9048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Danske Text" panose="00000400000000000000" pitchFamily="2" charset="0"/>
      <a:buChar char="∙"/>
      <a:tabLst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marR="0" indent="-92075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Danske Text" panose="00000400000000000000" pitchFamily="2" charset="0"/>
      <a:buChar char="∙"/>
      <a:tabLst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08038" marR="0" indent="-9366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Danske Text" panose="00000400000000000000" pitchFamily="2" charset="0"/>
      <a:buChar char="∙"/>
      <a:tabLst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96" userDrawn="1">
          <p15:clr>
            <a:srgbClr val="F26B43"/>
          </p15:clr>
        </p15:guide>
        <p15:guide id="2" orient="horz" pos="595" userDrawn="1">
          <p15:clr>
            <a:srgbClr val="F26B43"/>
          </p15:clr>
        </p15:guide>
        <p15:guide id="3" pos="279" userDrawn="1">
          <p15:clr>
            <a:srgbClr val="F26B43"/>
          </p15:clr>
        </p15:guide>
        <p15:guide id="4" pos="402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944563"/>
            <a:ext cx="4835525" cy="3348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914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</a:pPr>
            <a:r>
              <a:rPr lang="en-US" dirty="0">
                <a:latin typeface="Calibri"/>
                <a:cs typeface="Calibri"/>
              </a:rPr>
              <a:t>We don't know if consumer or producer is set up first, so we set up the queue in 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167-6D91-40FB-A5E9-D55076958A4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237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Andreas</a:t>
            </a:r>
          </a:p>
          <a:p>
            <a:endParaRPr lang="en-GB"/>
          </a:p>
          <a:p>
            <a:pPr>
              <a:spcBef>
                <a:spcPts val="1000"/>
              </a:spcBef>
            </a:pPr>
            <a:r>
              <a:rPr lang="en-GB" b="1"/>
              <a:t>What is </a:t>
            </a:r>
            <a:r>
              <a:rPr lang="en-GB" b="1" err="1"/>
              <a:t>MassTransit</a:t>
            </a:r>
            <a:r>
              <a:rPr lang="en-GB" b="1"/>
              <a:t>?</a:t>
            </a:r>
            <a:endParaRPr lang="en-US" b="1"/>
          </a:p>
          <a:p>
            <a:pPr marL="356870" lvl="1" indent="-179070">
              <a:spcBef>
                <a:spcPts val="1000"/>
              </a:spcBef>
              <a:buFont typeface="Courier New,monospace" panose="020B0604020202020204" pitchFamily="34" charset="0"/>
              <a:buChar char="o"/>
            </a:pPr>
            <a:r>
              <a:rPr lang="en-GB" b="1"/>
              <a:t>Framework on top of RabbitMQ (&amp; others):</a:t>
            </a:r>
            <a:endParaRPr lang="en-US" b="1"/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You can go into depth and publish to specific exchanges/queues and such as you normally would with RMQ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OR You can keep it abstract and just publish a certain type of message, which is then connected to given consumers</a:t>
            </a:r>
          </a:p>
          <a:p>
            <a:pPr marL="356870" lvl="1" indent="-179070">
              <a:spcBef>
                <a:spcPts val="1000"/>
              </a:spcBef>
              <a:buFont typeface="Courier New,monospace" panose="020B0604020202020204" pitchFamily="34" charset="0"/>
              <a:buChar char="o"/>
            </a:pPr>
            <a:r>
              <a:rPr lang="en-GB" b="1"/>
              <a:t>Ease of setup/Reduces complexity</a:t>
            </a:r>
            <a:r>
              <a:rPr lang="en-GB"/>
              <a:t>: This can be seen on next slide, but generally we don't have to set up queues and bindings as with RMQ, that's done by </a:t>
            </a:r>
            <a:r>
              <a:rPr lang="en-GB" err="1"/>
              <a:t>MassTransit</a:t>
            </a:r>
            <a:endParaRPr lang="en-US" err="1"/>
          </a:p>
          <a:p>
            <a:pPr marL="356870" lvl="1" indent="-179070">
              <a:spcBef>
                <a:spcPts val="1000"/>
              </a:spcBef>
              <a:buFont typeface="Courier New,monospace" panose="020B0604020202020204" pitchFamily="34" charset="0"/>
              <a:buChar char="o"/>
            </a:pPr>
            <a:r>
              <a:rPr lang="en-GB" b="1"/>
              <a:t>Consumer does the setup (typically)</a:t>
            </a:r>
            <a:r>
              <a:rPr lang="en-GB"/>
              <a:t>: RMQ had queue setup on both producer and consumer side, with </a:t>
            </a:r>
            <a:r>
              <a:rPr lang="en-GB" err="1"/>
              <a:t>MassTransit</a:t>
            </a:r>
            <a:r>
              <a:rPr lang="en-GB"/>
              <a:t> we can keep it defined in the consumer application.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This then also increases some risk, since we always have to update/start the consumer before we start publishing, otherwise the message will end up in limbo</a:t>
            </a:r>
          </a:p>
          <a:p>
            <a:pPr marL="356870" lvl="1" indent="-179070">
              <a:spcBef>
                <a:spcPts val="1000"/>
              </a:spcBef>
              <a:buFont typeface="Courier New,monospace" panose="020B0604020202020204" pitchFamily="34" charset="0"/>
              <a:buChar char="o"/>
            </a:pPr>
            <a:r>
              <a:rPr lang="en-GB" b="1"/>
              <a:t>Increased (potential) use of resilience</a:t>
            </a:r>
            <a:r>
              <a:rPr lang="en-GB"/>
              <a:t>: 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If a message fails, it is put onto an error queue which can be set up with a consumer or can be handled manually (These are named </a:t>
            </a:r>
            <a:r>
              <a:rPr lang="en-GB" i="1"/>
              <a:t>[</a:t>
            </a:r>
            <a:r>
              <a:rPr lang="en-GB" i="1" err="1"/>
              <a:t>OriginalQueueName</a:t>
            </a:r>
            <a:r>
              <a:rPr lang="en-GB" i="1"/>
              <a:t>]_</a:t>
            </a:r>
            <a:r>
              <a:rPr lang="en-GB" b="1" i="1"/>
              <a:t>error</a:t>
            </a:r>
            <a:r>
              <a:rPr lang="en-GB"/>
              <a:t>)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If a message, and thereby exchange/queue, doesn't have a matching consumer then it is put onto a skipped queue (These are named </a:t>
            </a:r>
            <a:r>
              <a:rPr lang="en-GB" i="1"/>
              <a:t>[</a:t>
            </a:r>
            <a:r>
              <a:rPr lang="en-GB" i="1" err="1"/>
              <a:t>OriginalQueueName</a:t>
            </a:r>
            <a:r>
              <a:rPr lang="en-GB" i="1"/>
              <a:t>]_</a:t>
            </a:r>
            <a:r>
              <a:rPr lang="en-GB" b="1" i="1"/>
              <a:t>skipped)</a:t>
            </a:r>
            <a:endParaRPr lang="en-GB"/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It is possible and easy to set up retries as well as redeliveries with </a:t>
            </a:r>
            <a:r>
              <a:rPr lang="en-GB" err="1"/>
              <a:t>MassTransit</a:t>
            </a:r>
            <a:r>
              <a:rPr lang="en-GB"/>
              <a:t>.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Retry is easy to set up, requires single line of code. Retry happens within the current consumer (So a faulty consumer will continue failing even with retries)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Types of redelivery (Redelivery = put into back of queue): </a:t>
            </a:r>
          </a:p>
          <a:p>
            <a:pPr marL="626745" lvl="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Immediate: Immediately puts the message back onto the queue/exchange </a:t>
            </a:r>
          </a:p>
          <a:p>
            <a:pPr marL="626745" lvl="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Delayed (Requires plugin): Puts the message back onto the queue/exchange after a given time – Good for transient issues such as network issues</a:t>
            </a:r>
          </a:p>
          <a:p>
            <a:pPr marL="807720" lvl="4" indent="-93345">
              <a:spcBef>
                <a:spcPts val="1000"/>
              </a:spcBef>
              <a:buFont typeface="Courier New,monospace" panose="020B0604020202020204" pitchFamily="34" charset="0"/>
              <a:buChar char="o"/>
            </a:pPr>
            <a:r>
              <a:rPr lang="en-GB"/>
              <a:t>Plugin is old, outdated and has risky implementation due to not replicating the table where a message is saved</a:t>
            </a:r>
          </a:p>
          <a:p>
            <a:pPr marL="626745" lvl="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Scheduled (Requires scheduler/plugin): Quarts.NET, In-memory scheduler, </a:t>
            </a:r>
            <a:r>
              <a:rPr lang="en-GB" err="1"/>
              <a:t>Hangfire</a:t>
            </a:r>
            <a:r>
              <a:rPr lang="en-GB"/>
              <a:t>, etc. are possible schedulers. Used for longer retries, e.g. you can only try to process these messages at 2AM each day</a:t>
            </a:r>
          </a:p>
          <a:p>
            <a:pPr marL="807720" lvl="4" indent="-93345">
              <a:spcBef>
                <a:spcPts val="1000"/>
              </a:spcBef>
              <a:buFont typeface="Courier New,monospace" panose="020B0604020202020204" pitchFamily="34" charset="0"/>
              <a:buChar char="o"/>
            </a:pPr>
            <a:r>
              <a:rPr lang="en-GB"/>
              <a:t>Can be quite risky due to pod having to stay alive until the message has been redelivered</a:t>
            </a:r>
          </a:p>
          <a:p>
            <a:pPr marL="356870" lvl="1" indent="-179070">
              <a:spcBef>
                <a:spcPts val="1000"/>
              </a:spcBef>
              <a:buFont typeface="Courier New,monospace" panose="020B0604020202020204" pitchFamily="34" charset="0"/>
              <a:buChar char="o"/>
            </a:pPr>
            <a:r>
              <a:rPr lang="en-GB" b="1"/>
              <a:t>What type of exchange(s):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All are supported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Default is Fanout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Due to the flexibility of </a:t>
            </a:r>
            <a:r>
              <a:rPr lang="en-GB" err="1"/>
              <a:t>MassTransit</a:t>
            </a:r>
            <a:r>
              <a:rPr lang="en-GB"/>
              <a:t> we can also bind exchanges to exchanges – Usually an edge case, but it can occur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5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Utilize </a:t>
            </a:r>
            <a:r>
              <a:rPr lang="en-US" err="1"/>
              <a:t>UseImmediateRedelivery</a:t>
            </a:r>
            <a:r>
              <a:rPr lang="en-US"/>
              <a:t>() instead of </a:t>
            </a:r>
            <a:r>
              <a:rPr lang="en-US" err="1"/>
              <a:t>UseDelayedRedelivery</a:t>
            </a:r>
            <a:r>
              <a:rPr lang="en-US"/>
              <a:t>() since that does not require plugin which is non-replicated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Localhost auth is set up by default, but in a real production environment you should always ensure to use </a:t>
            </a:r>
            <a:r>
              <a:rPr lang="en-US" err="1"/>
              <a:t>AppSettings</a:t>
            </a:r>
            <a:r>
              <a:rPr lang="en-US"/>
              <a:t> or other to load in Username, Password, Port, Host and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167-6D91-40FB-A5E9-D55076958A4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74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Andreas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501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Docker Compose Caching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How it works:</a:t>
            </a:r>
            <a:b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Line by line reuse. Built-in commands can check the file system for changes.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Advantages</a:t>
            </a:r>
            <a:b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Optimized build speed</a:t>
            </a:r>
            <a:endParaRPr lang="en-US" b="1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Disadvantages</a:t>
            </a:r>
            <a:b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Large, complex, redundantly implemented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Dockerfiles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Best practices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Order your layers</a:t>
            </a:r>
          </a:p>
          <a:p>
            <a:pPr marL="627063" marR="0" lvl="3" indent="-904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anske Text" panose="00000400000000000000" pitchFamily="2" charset="0"/>
              <a:buChar char="∙"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Copy project files before code files to reduce NuGet restores.</a:t>
            </a:r>
          </a:p>
          <a:p>
            <a:pPr marL="627063" marR="0" lvl="3" indent="-904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anske Text" panose="00000400000000000000" pitchFamily="2" charset="0"/>
              <a:buChar char="∙"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Build dependency projects before dependent projects.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Keep the context small</a:t>
            </a:r>
          </a:p>
          <a:p>
            <a:pPr lvl="3"/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Copy project files and restore before copying code files.</a:t>
            </a:r>
          </a:p>
          <a:p>
            <a:pPr lvl="3"/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Split restore, build and publish commands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Use bind mounts</a:t>
            </a:r>
          </a:p>
          <a:p>
            <a:pPr lvl="3"/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Instead of copying files into the build container, a bind mount allows for a temporary mount, from which the files will never be cached.</a:t>
            </a:r>
          </a:p>
          <a:p>
            <a:pPr lvl="4"/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Reduces cache size buildup for large contexts</a:t>
            </a:r>
          </a:p>
          <a:p>
            <a:pPr lvl="4"/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Good when files are not needed in final container, and files always change between builds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Use cache mounts</a:t>
            </a:r>
          </a:p>
          <a:p>
            <a:pPr lvl="3"/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Mounting a cache (NuGet cache, for instance) makes restoration much faster in case of cache invalidation.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Use an external cache</a:t>
            </a:r>
          </a:p>
          <a:p>
            <a:pPr lvl="3"/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 case of multiple build agents, a cached layers may be shared.</a:t>
            </a:r>
          </a:p>
          <a:p>
            <a:pPr marL="357187" lvl="2" indent="0">
              <a:buNone/>
            </a:pP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Fast mode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How it works: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 Fast mode, Visual Studio builds the project on the local machine and uses Docker to run the app, rather than building the entire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Dockerfile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</a:p>
          <a:p>
            <a:pPr marL="447675" marR="0" lvl="2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anske Text" panose="00000400000000000000" pitchFamily="2" charset="0"/>
              <a:buChar char="−"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Enabled in Debug build configuration by default: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Fast mode is activated by default when you build your projects in Debug mode. This setting optimizes the development process by skipping certain build stages.</a:t>
            </a:r>
          </a:p>
          <a:p>
            <a:pPr marL="447675" marR="0" lvl="2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anske Text" panose="00000400000000000000" pitchFamily="2" charset="0"/>
              <a:buChar char="−"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Configurable in project file:</a:t>
            </a:r>
          </a:p>
          <a:p>
            <a:pPr marL="627063" marR="0" lvl="3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anske Text" panose="00000400000000000000" pitchFamily="2" charset="0"/>
              <a:buChar char="−"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Enabled</a:t>
            </a:r>
          </a:p>
          <a:p>
            <a:pPr marL="627063" marR="0" lvl="3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anske Text" panose="00000400000000000000" pitchFamily="2" charset="0"/>
              <a:buChar char="−"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Last included stage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Advantages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Faster builds: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This mode significantly reduces build times by avoiding full Docker builds, which can be time-intensive.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Encourages multi-stage builds: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Promotes the use of Docker's multi-stage build features, allowing developers to separate build environments and minimize the final image size.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Disadvantages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Limited environment simulation: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Fast mode does not create a build environment that completely mimics the production environment, which could lead to overlooked environment-specific issues.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Confusing for the uninitiated: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 developers or those unfamiliar with Docker might find the discrepancies between development and production environments confusing, especially when debugging issues that do not appear locally.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Best practices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Awareness: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Team members should be made aware of the differences between Fast mode and regular builds, and documentation should clearly outline when each mode is used.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Selective use: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Use Fast mode primarily for development to benefit from rapid iteration. Regular full Docker builds should be scheduled to ensure compatibility and performance in the production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659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566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Real Dependencies: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Environment Consistency:</a:t>
            </a:r>
            <a:b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Challenges include maintaining uniform test environments as external dependencies do not always operate predictably.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Central Component Management: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Concerns the need for ongoing maintenance of a central component to prevent widespread test failures due to neglect or during updates.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 Isolation and Cleanup: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Ensures tests run in isolation without residual data affecting outcomes, which can be challenging with real dependencies.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Service Accessibility: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Ensuring services are reachable from development environments and pipelines, possibly complicated by network configurations like firewalls.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Service Availability: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Addresses the reliability of external services being operational and accessible when needed for testing.</a:t>
            </a:r>
          </a:p>
          <a:p>
            <a:pPr lvl="0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In-memory Substitutions: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 Availability: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Challenges in finding appropriate and functional substitutes, such as the lack of a direct in-memory equivalent for MS SQL in .NET environments.</a:t>
            </a:r>
          </a:p>
          <a:p>
            <a:pPr lvl="1"/>
            <a:r>
              <a:rPr lang="en-US" b="1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Behavioural</a:t>
            </a:r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Fidelity: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In-memory substitutes may not perfectly mimic the behaviors of real dependencies, potentially leading to gaps in testing fidelity.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Feature Completeness: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In-memory substitutes might not support all features of the actual dependency, limiting the scope of testing.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Network Connectivity Simulation: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Does not replicate real network interactions, which can lead to overlooked issues in production.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Configuration and Version Compatibility: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Simplified setups may not reflect complex production configurations, risking compatibility oversights.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Concurrency Handling: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In-memory models may not adequately simulate the load and concurrent processing capabilities of real systems.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 Migration Challenges: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Testing data migration with in-memory systems might not reveal all the complexities of migrating between different versions or types of real databases.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623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EC424-E833-4181-8D5F-82CB3483D63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912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928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24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Instructors</a:t>
            </a:r>
          </a:p>
          <a:p>
            <a:r>
              <a:rPr lang="en-GB"/>
              <a:t>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13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-17780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44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Kristoffer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640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Kristoffer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155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Andreas</a:t>
            </a:r>
          </a:p>
          <a:p>
            <a:endParaRPr lang="en-GB"/>
          </a:p>
          <a:p>
            <a:r>
              <a:rPr lang="en-GB"/>
              <a:t>What is RabbitMQ:</a:t>
            </a:r>
          </a:p>
          <a:p>
            <a:pPr marL="356870" lvl="1" indent="-179070">
              <a:buFont typeface="Courier New" panose="020B0604020202020204" pitchFamily="34" charset="0"/>
              <a:buChar char="o"/>
            </a:pPr>
            <a:r>
              <a:rPr lang="en-GB"/>
              <a:t>RabbitMQ is a message broker</a:t>
            </a:r>
          </a:p>
          <a:p>
            <a:pPr lvl="2" indent="-90170">
              <a:buFont typeface="Wingdings,Sans-Serif" panose="020B0604020202020204" pitchFamily="34" charset="0"/>
              <a:buChar char="§"/>
            </a:pPr>
            <a:r>
              <a:rPr lang="en-GB"/>
              <a:t>Based on the pub/sub pattern, which is preferred over polling</a:t>
            </a:r>
            <a:endParaRPr lang="en-US"/>
          </a:p>
          <a:p>
            <a:pPr lvl="2" indent="-90170">
              <a:buFont typeface="Wingdings" panose="020B0604020202020204" pitchFamily="34" charset="0"/>
              <a:buChar char="§"/>
            </a:pPr>
            <a:r>
              <a:rPr lang="en-GB"/>
              <a:t>Defines queues for delivering/receiving messages, any kind of messages</a:t>
            </a:r>
          </a:p>
          <a:p>
            <a:pPr lvl="2" indent="-90170">
              <a:buFont typeface="Wingdings" panose="020B0604020202020204" pitchFamily="34" charset="0"/>
              <a:buChar char="§"/>
            </a:pPr>
            <a:r>
              <a:rPr lang="en-GB"/>
              <a:t>Basically works as with mail</a:t>
            </a:r>
          </a:p>
          <a:p>
            <a:pPr marL="356870" lvl="1" indent="-179070">
              <a:buFont typeface="Courier New" panose="00000400000000000000" pitchFamily="2" charset="0"/>
              <a:buChar char="o"/>
            </a:pPr>
            <a:r>
              <a:rPr lang="en-GB"/>
              <a:t>When/why to use:</a:t>
            </a:r>
            <a:endParaRPr lang="en-US"/>
          </a:p>
          <a:p>
            <a:pPr lvl="2" indent="-90170">
              <a:buFont typeface="Wingdings" panose="00000400000000000000" pitchFamily="2" charset="0"/>
              <a:buChar char="§"/>
            </a:pPr>
            <a:r>
              <a:rPr lang="en-GB"/>
              <a:t>Reduces load: Long-running tasks can be done in specialized applications</a:t>
            </a:r>
            <a:endParaRPr lang="en-US"/>
          </a:p>
          <a:p>
            <a:pPr lvl="2" indent="-90170">
              <a:buFont typeface="Wingdings" panose="00000400000000000000" pitchFamily="2" charset="0"/>
              <a:buChar char="§"/>
            </a:pPr>
            <a:r>
              <a:rPr lang="en-GB"/>
              <a:t>Decouples applications: Application A doesn't need to know of Application B, only of the message sent from Application B (Usually a NuGet package)</a:t>
            </a:r>
            <a:endParaRPr lang="en-US"/>
          </a:p>
          <a:p>
            <a:pPr lvl="2" indent="-90170">
              <a:buFont typeface="Wingdings" panose="00000400000000000000" pitchFamily="2" charset="0"/>
              <a:buChar char="§"/>
            </a:pPr>
            <a:r>
              <a:rPr lang="en-GB"/>
              <a:t>Applications (partially) independently scalable: 1 producer, 500 consumers</a:t>
            </a:r>
            <a:endParaRPr lang="en-US"/>
          </a:p>
          <a:p>
            <a:pPr lvl="2" indent="-90170">
              <a:buFont typeface="Wingdings" panose="00000400000000000000" pitchFamily="2" charset="0"/>
              <a:buChar char="§"/>
            </a:pPr>
            <a:r>
              <a:rPr lang="en-GB"/>
              <a:t>Increased resilience: Awaits consumption by consumer &amp; Consumer can utilize retry/redelivery</a:t>
            </a:r>
            <a:r>
              <a:rPr lang="en-GB" dirty="0"/>
              <a:t> (Though this has to be manually set up, there's not really built in functionality)</a:t>
            </a:r>
            <a:endParaRPr lang="en-US" dirty="0"/>
          </a:p>
          <a:p>
            <a:pPr marL="356870" lvl="1" indent="-179070">
              <a:spcBef>
                <a:spcPts val="1000"/>
              </a:spcBef>
              <a:buFont typeface="Courier New,monospace" panose="00000400000000000000" pitchFamily="2" charset="0"/>
              <a:buChar char="o"/>
            </a:pPr>
            <a:r>
              <a:rPr lang="en-GB"/>
              <a:t>What are exchanges, queues and bindings?</a:t>
            </a:r>
            <a:endParaRPr lang="en-US"/>
          </a:p>
          <a:p>
            <a:pPr lvl="2" indent="-90170">
              <a:buFont typeface="Wingdings" panose="00000400000000000000" pitchFamily="2" charset="0"/>
              <a:buChar char="§"/>
            </a:pPr>
            <a:r>
              <a:rPr lang="en-GB"/>
              <a:t>Exchange (Mail office) is responsible for routing instead of a producer producing directly to a given queue --&gt; This is based on things such as routing keys, exchange types, etc.</a:t>
            </a:r>
          </a:p>
          <a:p>
            <a:pPr lvl="2" indent="-90170">
              <a:buFont typeface="Wingdings" panose="00000400000000000000" pitchFamily="2" charset="0"/>
              <a:buChar char="§"/>
            </a:pPr>
            <a:r>
              <a:rPr lang="en-GB"/>
              <a:t>Queue (Mail box) is a buffer for the consumer to go and collect its received messages from</a:t>
            </a:r>
          </a:p>
          <a:p>
            <a:pPr lvl="2" indent="-90170">
              <a:buFont typeface="Wingdings" panose="00000400000000000000" pitchFamily="2" charset="0"/>
              <a:buChar char="§"/>
            </a:pPr>
            <a:r>
              <a:rPr lang="en-GB"/>
              <a:t>Binding (</a:t>
            </a:r>
            <a:r>
              <a:rPr lang="en-GB" dirty="0"/>
              <a:t>Postal route</a:t>
            </a:r>
            <a:r>
              <a:rPr lang="en-GB"/>
              <a:t>) defines where a given message should be sent and whether to send it to one or more queues</a:t>
            </a:r>
          </a:p>
          <a:p>
            <a:pPr marL="356870" lvl="1" indent="-179070"/>
            <a:endParaRPr lang="en-GB"/>
          </a:p>
          <a:p>
            <a:pPr lvl="2" indent="-90170">
              <a:buFont typeface="Wingdings,Sans-Serif" panose="020B0604020202020204" pitchFamily="34" charset="0"/>
              <a:buChar char="§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993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alibri"/>
                <a:cs typeface="Calibri"/>
              </a:rPr>
              <a:t>Direct exchange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Queues are bound to an exchange via Routing keys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Only exchanges where routing key is exact match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Multiple consumers can be bound with same routing key</a:t>
            </a:r>
          </a:p>
          <a:p>
            <a:pPr marL="285750" indent="-285750">
              <a:buFont typeface="Calibri"/>
              <a:buChar char="-"/>
            </a:pPr>
            <a:endParaRPr lang="en-US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>
                <a:latin typeface="Calibri"/>
                <a:cs typeface="Calibri"/>
              </a:rPr>
              <a:t>Fanout exchange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>
                <a:latin typeface="Calibri"/>
                <a:cs typeface="Calibri"/>
              </a:rPr>
              <a:t>Routing key is ignored and every consumers receive the message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>
                <a:latin typeface="Calibri"/>
                <a:cs typeface="Calibri"/>
              </a:rPr>
              <a:t>Ideal for broadcasting situation (Leaderboard updating)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167-6D91-40FB-A5E9-D55076958A4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916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alibri"/>
                <a:cs typeface="Calibri"/>
              </a:rPr>
              <a:t>Topic exchange: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latin typeface="Calibri"/>
                <a:cs typeface="Calibri"/>
              </a:rPr>
              <a:t>Basically the same as a direct exchange, but with wildcards in the bindings</a:t>
            </a:r>
          </a:p>
          <a:p>
            <a:pPr marL="356870" lvl="1" indent="-179070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cs typeface="Calibri"/>
              </a:rPr>
              <a:t>* substitute for exactly one word</a:t>
            </a:r>
          </a:p>
          <a:p>
            <a:pPr marL="356870" lvl="1" indent="-179070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cs typeface="Calibri"/>
              </a:rPr>
              <a:t># substitute for zero or more words</a:t>
            </a:r>
          </a:p>
          <a:p>
            <a:pPr marL="0" indent="0">
              <a:buNone/>
            </a:pPr>
            <a:endParaRPr lang="en-US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>
                <a:latin typeface="Calibri"/>
                <a:cs typeface="Calibri"/>
              </a:rPr>
              <a:t>Header exchange: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latin typeface="Calibri"/>
                <a:cs typeface="Calibri"/>
              </a:rPr>
              <a:t>Routes based on headers instead of routing keys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latin typeface="Calibri"/>
                <a:cs typeface="Calibri"/>
              </a:rPr>
              <a:t>Can be set to match one header or all headers specified upon binding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latin typeface="Calibri"/>
                <a:cs typeface="Calibri"/>
              </a:rPr>
              <a:t>Example:</a:t>
            </a:r>
          </a:p>
          <a:p>
            <a:pPr marL="356870" lvl="1" indent="-179070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cs typeface="Calibri"/>
              </a:rPr>
              <a:t>Message 1 sent to queue A and queue B</a:t>
            </a:r>
          </a:p>
          <a:p>
            <a:pPr marL="356870" lvl="1" indent="-179070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cs typeface="Calibri"/>
              </a:rPr>
              <a:t>Message 2 sent to queue B</a:t>
            </a:r>
          </a:p>
          <a:p>
            <a:pPr marL="356870" lvl="1" indent="-179070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cs typeface="Calibri"/>
              </a:rPr>
              <a:t>Message 3 sent to queue B</a:t>
            </a:r>
          </a:p>
          <a:p>
            <a:pPr marL="356870" lvl="1" indent="-179070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cs typeface="Calibri"/>
              </a:rPr>
              <a:t>No message matches bindings for queue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167-6D91-40FB-A5E9-D55076958A4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287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1">
                <a:latin typeface="Calibri"/>
                <a:cs typeface="Calibri"/>
              </a:rPr>
              <a:t>Exchange</a:t>
            </a:r>
            <a:r>
              <a:rPr lang="en-US">
                <a:latin typeface="Calibri"/>
                <a:cs typeface="Calibri"/>
              </a:rPr>
              <a:t>: Exchanges can also bind to exchanges, this is particularly done in </a:t>
            </a:r>
            <a:r>
              <a:rPr lang="en-US" err="1">
                <a:latin typeface="Calibri"/>
                <a:cs typeface="Calibri"/>
              </a:rPr>
              <a:t>MassTransit</a:t>
            </a:r>
            <a:r>
              <a:rPr lang="en-US">
                <a:latin typeface="Calibri"/>
                <a:cs typeface="Calibri"/>
              </a:rPr>
              <a:t> which we will talk about momentarily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167-6D91-40FB-A5E9-D55076958A4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64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696178" y="1169931"/>
            <a:ext cx="5216071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850" y="533401"/>
            <a:ext cx="6667606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3843868"/>
            <a:ext cx="5367104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69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1" y="4495800"/>
            <a:ext cx="7101106" cy="152400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77850" y="533400"/>
            <a:ext cx="87503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825502" y="3843867"/>
            <a:ext cx="78881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93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522800"/>
            <a:ext cx="9216000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4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7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0">
          <p15:clr>
            <a:srgbClr val="F26B43"/>
          </p15:clr>
        </p15:guide>
        <p15:guide id="2" orient="horz" pos="293">
          <p15:clr>
            <a:srgbClr val="F26B43"/>
          </p15:clr>
        </p15:guide>
        <p15:guide id="3" orient="horz" pos="4188">
          <p15:clr>
            <a:srgbClr val="F26B43"/>
          </p15:clr>
        </p15:guide>
        <p15:guide id="4" orient="horz" pos="4259">
          <p15:clr>
            <a:srgbClr val="F26B43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533400"/>
            <a:ext cx="87503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114800"/>
            <a:ext cx="6915515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03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40" y="533400"/>
            <a:ext cx="743143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55701" y="3429000"/>
            <a:ext cx="6936006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1" y="4301070"/>
            <a:ext cx="6914224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7651" y="710624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GB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7551" y="2768601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GB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828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1" y="3429000"/>
            <a:ext cx="6914224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5132981"/>
            <a:ext cx="6915515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12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41" y="533400"/>
            <a:ext cx="7431435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77851" y="3886200"/>
            <a:ext cx="6914224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953000"/>
            <a:ext cx="6914223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7651" y="710624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GB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7551" y="2768601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GB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348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533400"/>
            <a:ext cx="8152796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GB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77851" y="3928534"/>
            <a:ext cx="6914224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766736"/>
            <a:ext cx="6914223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2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1" y="4495800"/>
            <a:ext cx="7101106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7851" y="533401"/>
            <a:ext cx="7101106" cy="376767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73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13606" y="533400"/>
            <a:ext cx="221454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7850" y="533400"/>
            <a:ext cx="6337513" cy="54864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19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– Midnight blue">
    <p:bg>
      <p:bgPr>
        <a:solidFill>
          <a:srgbClr val="00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PATTERN"/>
          <p:cNvGrpSpPr>
            <a:grpSpLocks noChangeAspect="1"/>
          </p:cNvGrpSpPr>
          <p:nvPr userDrawn="1"/>
        </p:nvGrpSpPr>
        <p:grpSpPr bwMode="ltGray">
          <a:xfrm>
            <a:off x="1291" y="0"/>
            <a:ext cx="9903420" cy="6858000"/>
            <a:chOff x="1" y="0"/>
            <a:chExt cx="7678" cy="4320"/>
          </a:xfrm>
          <a:solidFill>
            <a:srgbClr val="002A44"/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ltGray">
            <a:xfrm>
              <a:off x="2150" y="0"/>
              <a:ext cx="3003" cy="4320"/>
            </a:xfrm>
            <a:custGeom>
              <a:avLst/>
              <a:gdLst>
                <a:gd name="T0" fmla="*/ 2979 w 3003"/>
                <a:gd name="T1" fmla="*/ 3126 h 4320"/>
                <a:gd name="T2" fmla="*/ 2546 w 3003"/>
                <a:gd name="T3" fmla="*/ 2437 h 4320"/>
                <a:gd name="T4" fmla="*/ 3003 w 3003"/>
                <a:gd name="T5" fmla="*/ 1850 h 4320"/>
                <a:gd name="T6" fmla="*/ 2778 w 3003"/>
                <a:gd name="T7" fmla="*/ 1690 h 4320"/>
                <a:gd name="T8" fmla="*/ 2137 w 3003"/>
                <a:gd name="T9" fmla="*/ 2195 h 4320"/>
                <a:gd name="T10" fmla="*/ 1575 w 3003"/>
                <a:gd name="T11" fmla="*/ 1682 h 4320"/>
                <a:gd name="T12" fmla="*/ 1262 w 3003"/>
                <a:gd name="T13" fmla="*/ 968 h 4320"/>
                <a:gd name="T14" fmla="*/ 2540 w 3003"/>
                <a:gd name="T15" fmla="*/ 0 h 4320"/>
                <a:gd name="T16" fmla="*/ 1897 w 3003"/>
                <a:gd name="T17" fmla="*/ 0 h 4320"/>
                <a:gd name="T18" fmla="*/ 564 w 3003"/>
                <a:gd name="T19" fmla="*/ 872 h 4320"/>
                <a:gd name="T20" fmla="*/ 1054 w 3003"/>
                <a:gd name="T21" fmla="*/ 2027 h 4320"/>
                <a:gd name="T22" fmla="*/ 1284 w 3003"/>
                <a:gd name="T23" fmla="*/ 2426 h 4320"/>
                <a:gd name="T24" fmla="*/ 0 w 3003"/>
                <a:gd name="T25" fmla="*/ 4320 h 4320"/>
                <a:gd name="T26" fmla="*/ 649 w 3003"/>
                <a:gd name="T27" fmla="*/ 4320 h 4320"/>
                <a:gd name="T28" fmla="*/ 1896 w 3003"/>
                <a:gd name="T29" fmla="*/ 2677 h 4320"/>
                <a:gd name="T30" fmla="*/ 2321 w 3003"/>
                <a:gd name="T31" fmla="*/ 3134 h 4320"/>
                <a:gd name="T32" fmla="*/ 1139 w 3003"/>
                <a:gd name="T33" fmla="*/ 4320 h 4320"/>
                <a:gd name="T34" fmla="*/ 2027 w 3003"/>
                <a:gd name="T35" fmla="*/ 4320 h 4320"/>
                <a:gd name="T36" fmla="*/ 2979 w 3003"/>
                <a:gd name="T37" fmla="*/ 3126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03" h="4320">
                  <a:moveTo>
                    <a:pt x="2979" y="3126"/>
                  </a:moveTo>
                  <a:cubicBezTo>
                    <a:pt x="2979" y="2796"/>
                    <a:pt x="2839" y="2562"/>
                    <a:pt x="2546" y="2437"/>
                  </a:cubicBezTo>
                  <a:cubicBezTo>
                    <a:pt x="2708" y="2297"/>
                    <a:pt x="2852" y="2100"/>
                    <a:pt x="3003" y="1850"/>
                  </a:cubicBezTo>
                  <a:cubicBezTo>
                    <a:pt x="2778" y="1690"/>
                    <a:pt x="2778" y="1690"/>
                    <a:pt x="2778" y="1690"/>
                  </a:cubicBezTo>
                  <a:cubicBezTo>
                    <a:pt x="2538" y="2003"/>
                    <a:pt x="2353" y="2195"/>
                    <a:pt x="2137" y="2195"/>
                  </a:cubicBezTo>
                  <a:cubicBezTo>
                    <a:pt x="1912" y="2195"/>
                    <a:pt x="1744" y="2075"/>
                    <a:pt x="1575" y="1682"/>
                  </a:cubicBezTo>
                  <a:cubicBezTo>
                    <a:pt x="1262" y="968"/>
                    <a:pt x="1262" y="968"/>
                    <a:pt x="1262" y="968"/>
                  </a:cubicBezTo>
                  <a:cubicBezTo>
                    <a:pt x="1772" y="759"/>
                    <a:pt x="2314" y="448"/>
                    <a:pt x="2540" y="0"/>
                  </a:cubicBezTo>
                  <a:cubicBezTo>
                    <a:pt x="1897" y="0"/>
                    <a:pt x="1897" y="0"/>
                    <a:pt x="1897" y="0"/>
                  </a:cubicBezTo>
                  <a:cubicBezTo>
                    <a:pt x="1698" y="356"/>
                    <a:pt x="1202" y="651"/>
                    <a:pt x="564" y="872"/>
                  </a:cubicBezTo>
                  <a:cubicBezTo>
                    <a:pt x="1054" y="2027"/>
                    <a:pt x="1054" y="2027"/>
                    <a:pt x="1054" y="2027"/>
                  </a:cubicBezTo>
                  <a:cubicBezTo>
                    <a:pt x="1126" y="2198"/>
                    <a:pt x="1200" y="2329"/>
                    <a:pt x="1284" y="2426"/>
                  </a:cubicBezTo>
                  <a:cubicBezTo>
                    <a:pt x="491" y="2686"/>
                    <a:pt x="104" y="3451"/>
                    <a:pt x="0" y="4320"/>
                  </a:cubicBezTo>
                  <a:cubicBezTo>
                    <a:pt x="649" y="4320"/>
                    <a:pt x="649" y="4320"/>
                    <a:pt x="649" y="4320"/>
                  </a:cubicBezTo>
                  <a:cubicBezTo>
                    <a:pt x="752" y="3569"/>
                    <a:pt x="1054" y="2677"/>
                    <a:pt x="1896" y="2677"/>
                  </a:cubicBezTo>
                  <a:cubicBezTo>
                    <a:pt x="2241" y="2677"/>
                    <a:pt x="2321" y="2877"/>
                    <a:pt x="2321" y="3134"/>
                  </a:cubicBezTo>
                  <a:cubicBezTo>
                    <a:pt x="2321" y="3618"/>
                    <a:pt x="1938" y="4012"/>
                    <a:pt x="1139" y="4320"/>
                  </a:cubicBezTo>
                  <a:cubicBezTo>
                    <a:pt x="2027" y="4320"/>
                    <a:pt x="2027" y="4320"/>
                    <a:pt x="2027" y="4320"/>
                  </a:cubicBezTo>
                  <a:cubicBezTo>
                    <a:pt x="2605" y="4003"/>
                    <a:pt x="2979" y="3593"/>
                    <a:pt x="2979" y="3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ltGray">
            <a:xfrm>
              <a:off x="1" y="0"/>
              <a:ext cx="1451" cy="1353"/>
            </a:xfrm>
            <a:custGeom>
              <a:avLst/>
              <a:gdLst>
                <a:gd name="T0" fmla="*/ 1451 w 1451"/>
                <a:gd name="T1" fmla="*/ 527 h 1353"/>
                <a:gd name="T2" fmla="*/ 1227 w 1451"/>
                <a:gd name="T3" fmla="*/ 367 h 1353"/>
                <a:gd name="T4" fmla="*/ 585 w 1451"/>
                <a:gd name="T5" fmla="*/ 872 h 1353"/>
                <a:gd name="T6" fmla="*/ 424 w 1451"/>
                <a:gd name="T7" fmla="*/ 287 h 1353"/>
                <a:gd name="T8" fmla="*/ 473 w 1451"/>
                <a:gd name="T9" fmla="*/ 0 h 1353"/>
                <a:gd name="T10" fmla="*/ 0 w 1451"/>
                <a:gd name="T11" fmla="*/ 0 h 1353"/>
                <a:gd name="T12" fmla="*/ 0 w 1451"/>
                <a:gd name="T13" fmla="*/ 1254 h 1353"/>
                <a:gd name="T14" fmla="*/ 344 w 1451"/>
                <a:gd name="T15" fmla="*/ 1353 h 1353"/>
                <a:gd name="T16" fmla="*/ 1451 w 1451"/>
                <a:gd name="T17" fmla="*/ 527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1" h="1353">
                  <a:moveTo>
                    <a:pt x="1451" y="527"/>
                  </a:moveTo>
                  <a:cubicBezTo>
                    <a:pt x="1227" y="367"/>
                    <a:pt x="1227" y="367"/>
                    <a:pt x="1227" y="367"/>
                  </a:cubicBezTo>
                  <a:cubicBezTo>
                    <a:pt x="986" y="680"/>
                    <a:pt x="801" y="872"/>
                    <a:pt x="585" y="872"/>
                  </a:cubicBezTo>
                  <a:cubicBezTo>
                    <a:pt x="384" y="872"/>
                    <a:pt x="344" y="760"/>
                    <a:pt x="424" y="287"/>
                  </a:cubicBezTo>
                  <a:cubicBezTo>
                    <a:pt x="473" y="0"/>
                    <a:pt x="473" y="0"/>
                    <a:pt x="4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4"/>
                    <a:pt x="0" y="1254"/>
                    <a:pt x="0" y="1254"/>
                  </a:cubicBezTo>
                  <a:cubicBezTo>
                    <a:pt x="81" y="1318"/>
                    <a:pt x="194" y="1353"/>
                    <a:pt x="344" y="1353"/>
                  </a:cubicBezTo>
                  <a:cubicBezTo>
                    <a:pt x="842" y="1353"/>
                    <a:pt x="1130" y="1057"/>
                    <a:pt x="1451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ltGray">
            <a:xfrm>
              <a:off x="1" y="0"/>
              <a:ext cx="2600" cy="4320"/>
            </a:xfrm>
            <a:custGeom>
              <a:avLst/>
              <a:gdLst>
                <a:gd name="T0" fmla="*/ 363 w 2601"/>
                <a:gd name="T1" fmla="*/ 2850 h 4320"/>
                <a:gd name="T2" fmla="*/ 932 w 2601"/>
                <a:gd name="T3" fmla="*/ 2297 h 4320"/>
                <a:gd name="T4" fmla="*/ 1526 w 2601"/>
                <a:gd name="T5" fmla="*/ 2978 h 4320"/>
                <a:gd name="T6" fmla="*/ 1790 w 2601"/>
                <a:gd name="T7" fmla="*/ 2938 h 4320"/>
                <a:gd name="T8" fmla="*/ 2025 w 2601"/>
                <a:gd name="T9" fmla="*/ 2604 h 4320"/>
                <a:gd name="T10" fmla="*/ 2321 w 2601"/>
                <a:gd name="T11" fmla="*/ 776 h 4320"/>
                <a:gd name="T12" fmla="*/ 2601 w 2601"/>
                <a:gd name="T13" fmla="*/ 0 h 4320"/>
                <a:gd name="T14" fmla="*/ 1868 w 2601"/>
                <a:gd name="T15" fmla="*/ 0 h 4320"/>
                <a:gd name="T16" fmla="*/ 1540 w 2601"/>
                <a:gd name="T17" fmla="*/ 1994 h 4320"/>
                <a:gd name="T18" fmla="*/ 1020 w 2601"/>
                <a:gd name="T19" fmla="*/ 1928 h 4320"/>
                <a:gd name="T20" fmla="*/ 0 w 2601"/>
                <a:gd name="T21" fmla="*/ 2418 h 4320"/>
                <a:gd name="T22" fmla="*/ 0 w 2601"/>
                <a:gd name="T23" fmla="*/ 3576 h 4320"/>
                <a:gd name="T24" fmla="*/ 990 w 2601"/>
                <a:gd name="T25" fmla="*/ 4320 h 4320"/>
                <a:gd name="T26" fmla="*/ 1740 w 2601"/>
                <a:gd name="T27" fmla="*/ 4320 h 4320"/>
                <a:gd name="T28" fmla="*/ 363 w 2601"/>
                <a:gd name="T29" fmla="*/ 285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1" h="4320">
                  <a:moveTo>
                    <a:pt x="363" y="2850"/>
                  </a:moveTo>
                  <a:cubicBezTo>
                    <a:pt x="363" y="2601"/>
                    <a:pt x="531" y="2297"/>
                    <a:pt x="932" y="2297"/>
                  </a:cubicBezTo>
                  <a:cubicBezTo>
                    <a:pt x="1293" y="2297"/>
                    <a:pt x="1526" y="2505"/>
                    <a:pt x="1526" y="2978"/>
                  </a:cubicBezTo>
                  <a:cubicBezTo>
                    <a:pt x="1790" y="2938"/>
                    <a:pt x="1790" y="2938"/>
                    <a:pt x="1790" y="2938"/>
                  </a:cubicBezTo>
                  <a:cubicBezTo>
                    <a:pt x="1894" y="2883"/>
                    <a:pt x="1999" y="2761"/>
                    <a:pt x="2025" y="2604"/>
                  </a:cubicBezTo>
                  <a:cubicBezTo>
                    <a:pt x="2321" y="776"/>
                    <a:pt x="2321" y="776"/>
                    <a:pt x="2321" y="776"/>
                  </a:cubicBezTo>
                  <a:cubicBezTo>
                    <a:pt x="2368" y="491"/>
                    <a:pt x="2465" y="226"/>
                    <a:pt x="2601" y="0"/>
                  </a:cubicBezTo>
                  <a:cubicBezTo>
                    <a:pt x="1868" y="0"/>
                    <a:pt x="1868" y="0"/>
                    <a:pt x="1868" y="0"/>
                  </a:cubicBezTo>
                  <a:cubicBezTo>
                    <a:pt x="1540" y="1994"/>
                    <a:pt x="1540" y="1994"/>
                    <a:pt x="1540" y="1994"/>
                  </a:cubicBezTo>
                  <a:cubicBezTo>
                    <a:pt x="1393" y="1950"/>
                    <a:pt x="1217" y="1928"/>
                    <a:pt x="1020" y="1928"/>
                  </a:cubicBezTo>
                  <a:cubicBezTo>
                    <a:pt x="529" y="1928"/>
                    <a:pt x="189" y="2127"/>
                    <a:pt x="0" y="2418"/>
                  </a:cubicBezTo>
                  <a:cubicBezTo>
                    <a:pt x="0" y="3576"/>
                    <a:pt x="0" y="3576"/>
                    <a:pt x="0" y="3576"/>
                  </a:cubicBezTo>
                  <a:cubicBezTo>
                    <a:pt x="251" y="3907"/>
                    <a:pt x="714" y="4057"/>
                    <a:pt x="990" y="4320"/>
                  </a:cubicBezTo>
                  <a:cubicBezTo>
                    <a:pt x="1740" y="4320"/>
                    <a:pt x="1740" y="4320"/>
                    <a:pt x="1740" y="4320"/>
                  </a:cubicBezTo>
                  <a:cubicBezTo>
                    <a:pt x="1472" y="3647"/>
                    <a:pt x="363" y="3506"/>
                    <a:pt x="363" y="28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ltGray">
            <a:xfrm>
              <a:off x="5259" y="0"/>
              <a:ext cx="2420" cy="4320"/>
            </a:xfrm>
            <a:custGeom>
              <a:avLst/>
              <a:gdLst>
                <a:gd name="T0" fmla="*/ 2303 w 2421"/>
                <a:gd name="T1" fmla="*/ 0 h 4320"/>
                <a:gd name="T2" fmla="*/ 658 w 2421"/>
                <a:gd name="T3" fmla="*/ 1073 h 4320"/>
                <a:gd name="T4" fmla="*/ 920 w 2421"/>
                <a:gd name="T5" fmla="*/ 0 h 4320"/>
                <a:gd name="T6" fmla="*/ 268 w 2421"/>
                <a:gd name="T7" fmla="*/ 0 h 4320"/>
                <a:gd name="T8" fmla="*/ 0 w 2421"/>
                <a:gd name="T9" fmla="*/ 1410 h 4320"/>
                <a:gd name="T10" fmla="*/ 656 w 2421"/>
                <a:gd name="T11" fmla="*/ 2690 h 4320"/>
                <a:gd name="T12" fmla="*/ 270 w 2421"/>
                <a:gd name="T13" fmla="*/ 3541 h 4320"/>
                <a:gd name="T14" fmla="*/ 692 w 2421"/>
                <a:gd name="T15" fmla="*/ 4320 h 4320"/>
                <a:gd name="T16" fmla="*/ 1749 w 2421"/>
                <a:gd name="T17" fmla="*/ 4320 h 4320"/>
                <a:gd name="T18" fmla="*/ 808 w 2421"/>
                <a:gd name="T19" fmla="*/ 3356 h 4320"/>
                <a:gd name="T20" fmla="*/ 1377 w 2421"/>
                <a:gd name="T21" fmla="*/ 2803 h 4320"/>
                <a:gd name="T22" fmla="*/ 1971 w 2421"/>
                <a:gd name="T23" fmla="*/ 3484 h 4320"/>
                <a:gd name="T24" fmla="*/ 2236 w 2421"/>
                <a:gd name="T25" fmla="*/ 3444 h 4320"/>
                <a:gd name="T26" fmla="*/ 2421 w 2421"/>
                <a:gd name="T27" fmla="*/ 3254 h 4320"/>
                <a:gd name="T28" fmla="*/ 2421 w 2421"/>
                <a:gd name="T29" fmla="*/ 2808 h 4320"/>
                <a:gd name="T30" fmla="*/ 2145 w 2421"/>
                <a:gd name="T31" fmla="*/ 2561 h 4320"/>
                <a:gd name="T32" fmla="*/ 2421 w 2421"/>
                <a:gd name="T33" fmla="*/ 2333 h 4320"/>
                <a:gd name="T34" fmla="*/ 2421 w 2421"/>
                <a:gd name="T35" fmla="*/ 1869 h 4320"/>
                <a:gd name="T36" fmla="*/ 1404 w 2421"/>
                <a:gd name="T37" fmla="*/ 2332 h 4320"/>
                <a:gd name="T38" fmla="*/ 642 w 2421"/>
                <a:gd name="T39" fmla="*/ 1410 h 4320"/>
                <a:gd name="T40" fmla="*/ 2421 w 2421"/>
                <a:gd name="T41" fmla="*/ 670 h 4320"/>
                <a:gd name="T42" fmla="*/ 2421 w 2421"/>
                <a:gd name="T43" fmla="*/ 0 h 4320"/>
                <a:gd name="T44" fmla="*/ 2303 w 2421"/>
                <a:gd name="T45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21" h="4320">
                  <a:moveTo>
                    <a:pt x="2303" y="0"/>
                  </a:moveTo>
                  <a:cubicBezTo>
                    <a:pt x="2148" y="444"/>
                    <a:pt x="1610" y="800"/>
                    <a:pt x="658" y="1073"/>
                  </a:cubicBezTo>
                  <a:cubicBezTo>
                    <a:pt x="694" y="728"/>
                    <a:pt x="768" y="333"/>
                    <a:pt x="920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82" y="414"/>
                    <a:pt x="0" y="907"/>
                    <a:pt x="0" y="1410"/>
                  </a:cubicBezTo>
                  <a:cubicBezTo>
                    <a:pt x="0" y="2100"/>
                    <a:pt x="240" y="2507"/>
                    <a:pt x="656" y="2690"/>
                  </a:cubicBezTo>
                  <a:cubicBezTo>
                    <a:pt x="399" y="2897"/>
                    <a:pt x="270" y="3209"/>
                    <a:pt x="270" y="3541"/>
                  </a:cubicBezTo>
                  <a:cubicBezTo>
                    <a:pt x="270" y="3916"/>
                    <a:pt x="456" y="4143"/>
                    <a:pt x="692" y="4320"/>
                  </a:cubicBezTo>
                  <a:cubicBezTo>
                    <a:pt x="1749" y="4320"/>
                    <a:pt x="1749" y="4320"/>
                    <a:pt x="1749" y="4320"/>
                  </a:cubicBezTo>
                  <a:cubicBezTo>
                    <a:pt x="1333" y="4015"/>
                    <a:pt x="808" y="3807"/>
                    <a:pt x="808" y="3356"/>
                  </a:cubicBezTo>
                  <a:cubicBezTo>
                    <a:pt x="808" y="3107"/>
                    <a:pt x="976" y="2803"/>
                    <a:pt x="1377" y="2803"/>
                  </a:cubicBezTo>
                  <a:cubicBezTo>
                    <a:pt x="1738" y="2803"/>
                    <a:pt x="1971" y="3011"/>
                    <a:pt x="1971" y="3484"/>
                  </a:cubicBezTo>
                  <a:cubicBezTo>
                    <a:pt x="2236" y="3444"/>
                    <a:pt x="2236" y="3444"/>
                    <a:pt x="2236" y="3444"/>
                  </a:cubicBezTo>
                  <a:cubicBezTo>
                    <a:pt x="2305" y="3407"/>
                    <a:pt x="2375" y="3340"/>
                    <a:pt x="2421" y="3254"/>
                  </a:cubicBezTo>
                  <a:cubicBezTo>
                    <a:pt x="2421" y="2808"/>
                    <a:pt x="2421" y="2808"/>
                    <a:pt x="2421" y="2808"/>
                  </a:cubicBezTo>
                  <a:cubicBezTo>
                    <a:pt x="2366" y="2706"/>
                    <a:pt x="2272" y="2623"/>
                    <a:pt x="2145" y="2561"/>
                  </a:cubicBezTo>
                  <a:cubicBezTo>
                    <a:pt x="2248" y="2495"/>
                    <a:pt x="2339" y="2418"/>
                    <a:pt x="2421" y="2333"/>
                  </a:cubicBezTo>
                  <a:cubicBezTo>
                    <a:pt x="2421" y="1869"/>
                    <a:pt x="2421" y="1869"/>
                    <a:pt x="2421" y="1869"/>
                  </a:cubicBezTo>
                  <a:cubicBezTo>
                    <a:pt x="2165" y="2166"/>
                    <a:pt x="1799" y="2332"/>
                    <a:pt x="1404" y="2332"/>
                  </a:cubicBezTo>
                  <a:cubicBezTo>
                    <a:pt x="923" y="2332"/>
                    <a:pt x="642" y="2115"/>
                    <a:pt x="642" y="1410"/>
                  </a:cubicBezTo>
                  <a:cubicBezTo>
                    <a:pt x="1351" y="1253"/>
                    <a:pt x="1987" y="997"/>
                    <a:pt x="2421" y="670"/>
                  </a:cubicBezTo>
                  <a:cubicBezTo>
                    <a:pt x="2421" y="0"/>
                    <a:pt x="2421" y="0"/>
                    <a:pt x="2421" y="0"/>
                  </a:cubicBezTo>
                  <a:lnTo>
                    <a:pt x="23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0838" y="4074530"/>
            <a:ext cx="9216000" cy="90000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algn="l">
              <a:lnSpc>
                <a:spcPct val="9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presentation title – subtitle </a:t>
            </a:r>
            <a:br>
              <a:rPr lang="en-GB"/>
            </a:br>
            <a:r>
              <a:rPr lang="en-GB"/>
              <a:t>– max. two lines</a:t>
            </a:r>
          </a:p>
        </p:txBody>
      </p:sp>
      <p:sp>
        <p:nvSpPr>
          <p:cNvPr id="3" name="SUBTITLE placeholder 1"/>
          <p:cNvSpPr>
            <a:spLocks noGrp="1"/>
          </p:cNvSpPr>
          <p:nvPr>
            <p:ph type="subTitle" idx="1" hasCustomPrompt="1"/>
          </p:nvPr>
        </p:nvSpPr>
        <p:spPr>
          <a:xfrm>
            <a:off x="350838" y="5077820"/>
            <a:ext cx="9216000" cy="21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975" baseline="0">
                <a:solidFill>
                  <a:schemeClr val="bg1"/>
                </a:solidFill>
                <a:latin typeface="Danske Text" panose="00000400000000000000" pitchFamily="2" charset="0"/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pPr lvl="0"/>
            <a:r>
              <a:rPr lang="en-GB"/>
              <a:t>Click to add document type / audience / date [</a:t>
            </a:r>
            <a:r>
              <a:rPr lang="en-GB" err="1"/>
              <a:t>dd</a:t>
            </a:r>
            <a:r>
              <a:rPr lang="en-GB"/>
              <a:t> </a:t>
            </a:r>
            <a:r>
              <a:rPr lang="en-GB" err="1"/>
              <a:t>mmmm</a:t>
            </a:r>
            <a:r>
              <a:rPr lang="en-GB"/>
              <a:t> </a:t>
            </a:r>
            <a:r>
              <a:rPr lang="en-GB" err="1"/>
              <a:t>yyyy</a:t>
            </a:r>
            <a:r>
              <a:rPr lang="en-GB"/>
              <a:t>]</a:t>
            </a:r>
          </a:p>
        </p:txBody>
      </p:sp>
      <p:pic>
        <p:nvPicPr>
          <p:cNvPr id="19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70" y="244198"/>
            <a:ext cx="1639967" cy="2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0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336">
          <p15:clr>
            <a:srgbClr val="F26B43"/>
          </p15:clr>
        </p15:guide>
        <p15:guide id="2" orient="horz" pos="2566">
          <p15:clr>
            <a:srgbClr val="F26B43"/>
          </p15:clr>
        </p15:guide>
        <p15:guide id="3" orient="horz" pos="3198">
          <p15:clr>
            <a:srgbClr val="F26B43"/>
          </p15:clr>
        </p15:guide>
        <p15:guide id="4" orient="horz" pos="3135">
          <p15:clr>
            <a:srgbClr val="F26B43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522800"/>
            <a:ext cx="9216000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4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7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0">
          <p15:clr>
            <a:srgbClr val="F26B43"/>
          </p15:clr>
        </p15:guide>
        <p15:guide id="2" orient="horz" pos="293">
          <p15:clr>
            <a:srgbClr val="F26B43"/>
          </p15:clr>
        </p15:guide>
        <p15:guide id="3" orient="horz" pos="4188">
          <p15:clr>
            <a:srgbClr val="F26B43"/>
          </p15:clr>
        </p15:guide>
        <p15:guide id="4" orient="horz" pos="4259">
          <p15:clr>
            <a:srgbClr val="F26B43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1" y="4495800"/>
            <a:ext cx="7101106" cy="152400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851" y="533400"/>
            <a:ext cx="7101106" cy="376767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75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– Picture (Dark Picture)">
    <p:bg>
      <p:bgPr>
        <a:solidFill>
          <a:srgbClr val="E6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906000" cy="6858000"/>
          </a:xfrm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0838" y="4074530"/>
            <a:ext cx="9216000" cy="900000"/>
          </a:xfrm>
          <a:prstGeom prst="rect">
            <a:avLst/>
          </a:prstGeom>
        </p:spPr>
        <p:txBody>
          <a:bodyPr wrap="square" bIns="0" anchor="b" anchorCtr="0">
            <a:noAutofit/>
          </a:bodyPr>
          <a:lstStyle>
            <a:lvl1pPr algn="l">
              <a:lnSpc>
                <a:spcPct val="9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presentation title – subtitle </a:t>
            </a:r>
            <a:br>
              <a:rPr lang="en-GB"/>
            </a:br>
            <a:r>
              <a:rPr lang="en-GB"/>
              <a:t>– max. two lines</a:t>
            </a:r>
          </a:p>
        </p:txBody>
      </p:sp>
      <p:sp>
        <p:nvSpPr>
          <p:cNvPr id="3" name="SUBTITLE placeholder 1"/>
          <p:cNvSpPr>
            <a:spLocks noGrp="1"/>
          </p:cNvSpPr>
          <p:nvPr>
            <p:ph type="subTitle" idx="1" hasCustomPrompt="1"/>
          </p:nvPr>
        </p:nvSpPr>
        <p:spPr>
          <a:xfrm>
            <a:off x="350838" y="5077820"/>
            <a:ext cx="9216000" cy="18466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975" baseline="0">
                <a:solidFill>
                  <a:schemeClr val="bg1"/>
                </a:solidFill>
                <a:latin typeface="Danske Text" panose="00000400000000000000" pitchFamily="2" charset="0"/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pPr lvl="0"/>
            <a:r>
              <a:rPr lang="en-GB"/>
              <a:t>Click to add document type / audience / date [</a:t>
            </a:r>
            <a:r>
              <a:rPr lang="en-GB" err="1"/>
              <a:t>dd</a:t>
            </a:r>
            <a:r>
              <a:rPr lang="en-GB"/>
              <a:t> </a:t>
            </a:r>
            <a:r>
              <a:rPr lang="en-GB" err="1"/>
              <a:t>mmmm</a:t>
            </a:r>
            <a:r>
              <a:rPr lang="en-GB"/>
              <a:t> </a:t>
            </a:r>
            <a:r>
              <a:rPr lang="en-GB" err="1"/>
              <a:t>yyyy</a:t>
            </a:r>
            <a:r>
              <a:rPr lang="en-GB"/>
              <a:t>]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dark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very light.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5" name="Danske Bank LOGO"/>
          <p:cNvSpPr>
            <a:spLocks noGrp="1"/>
          </p:cNvSpPr>
          <p:nvPr>
            <p:ph type="body" sz="quarter" idx="11" hasCustomPrompt="1"/>
          </p:nvPr>
        </p:nvSpPr>
        <p:spPr>
          <a:xfrm>
            <a:off x="7925238" y="244198"/>
            <a:ext cx="1641600" cy="247147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  <a:lvl2pPr marL="117376" indent="0">
              <a:buNone/>
              <a:defRPr/>
            </a:lvl2pPr>
            <a:lvl3pPr marL="234000" indent="0">
              <a:buNone/>
              <a:defRPr/>
            </a:lvl3pPr>
            <a:lvl4pPr marL="351000" indent="0">
              <a:buNone/>
              <a:defRPr/>
            </a:lvl4pPr>
            <a:lvl5pPr marL="468000" indent="0">
              <a:buNone/>
              <a:defRPr/>
            </a:lvl5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221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66">
          <p15:clr>
            <a:srgbClr val="F26B43"/>
          </p15:clr>
        </p15:guide>
        <p15:guide id="2" orient="horz" pos="3198">
          <p15:clr>
            <a:srgbClr val="F26B43"/>
          </p15:clr>
        </p15:guide>
        <p15:guide id="3" orient="horz" pos="3135">
          <p15:clr>
            <a:srgbClr val="F26B43"/>
          </p15:clr>
        </p15:guide>
        <p15:guide id="4" orient="horz" pos="3315">
          <p15:clr>
            <a:srgbClr val="F26B43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– Picture (Light Picture)">
    <p:bg>
      <p:bgPr>
        <a:solidFill>
          <a:srgbClr val="E6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906000" cy="6858000"/>
          </a:xfrm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0838" y="4074530"/>
            <a:ext cx="9216000" cy="90000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algn="l">
              <a:lnSpc>
                <a:spcPct val="90000"/>
              </a:lnSpc>
              <a:defRPr sz="2600">
                <a:solidFill>
                  <a:srgbClr val="003755"/>
                </a:solidFill>
              </a:defRPr>
            </a:lvl1pPr>
          </a:lstStyle>
          <a:p>
            <a:r>
              <a:rPr lang="en-GB"/>
              <a:t>Click to add presentation title – subtitle </a:t>
            </a:r>
            <a:br>
              <a:rPr lang="en-GB"/>
            </a:br>
            <a:r>
              <a:rPr lang="en-GB"/>
              <a:t>– max. two lines</a:t>
            </a:r>
          </a:p>
        </p:txBody>
      </p:sp>
      <p:sp>
        <p:nvSpPr>
          <p:cNvPr id="3" name="SUBTITLE placeholder 1"/>
          <p:cNvSpPr>
            <a:spLocks noGrp="1"/>
          </p:cNvSpPr>
          <p:nvPr>
            <p:ph type="subTitle" idx="1" hasCustomPrompt="1"/>
          </p:nvPr>
        </p:nvSpPr>
        <p:spPr>
          <a:xfrm>
            <a:off x="350838" y="5077820"/>
            <a:ext cx="9216000" cy="18466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975" baseline="0">
                <a:solidFill>
                  <a:srgbClr val="003755"/>
                </a:solidFill>
                <a:latin typeface="Danske Text" panose="00000400000000000000" pitchFamily="2" charset="0"/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pPr lvl="0"/>
            <a:r>
              <a:rPr lang="en-GB"/>
              <a:t>Click to add document type / audience / date [</a:t>
            </a:r>
            <a:r>
              <a:rPr lang="en-GB" err="1"/>
              <a:t>dd</a:t>
            </a:r>
            <a:r>
              <a:rPr lang="en-GB"/>
              <a:t> </a:t>
            </a:r>
            <a:r>
              <a:rPr lang="en-GB" err="1"/>
              <a:t>mmmm</a:t>
            </a:r>
            <a:r>
              <a:rPr lang="en-GB"/>
              <a:t> </a:t>
            </a:r>
            <a:r>
              <a:rPr lang="en-GB" err="1"/>
              <a:t>yyyy</a:t>
            </a:r>
            <a:r>
              <a:rPr lang="en-GB"/>
              <a:t>]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light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dark.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5" name="Danske Bank LOGO"/>
          <p:cNvSpPr>
            <a:spLocks noGrp="1"/>
          </p:cNvSpPr>
          <p:nvPr>
            <p:ph type="body" sz="quarter" idx="11" hasCustomPrompt="1"/>
          </p:nvPr>
        </p:nvSpPr>
        <p:spPr>
          <a:xfrm>
            <a:off x="7925239" y="244198"/>
            <a:ext cx="1641600" cy="247147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  <a:lvl2pPr marL="117376" indent="0">
              <a:buNone/>
              <a:defRPr/>
            </a:lvl2pPr>
            <a:lvl3pPr marL="234000" indent="0">
              <a:buNone/>
              <a:defRPr/>
            </a:lvl3pPr>
            <a:lvl4pPr marL="351000" indent="0">
              <a:buNone/>
              <a:defRPr/>
            </a:lvl4pPr>
            <a:lvl5pPr marL="468000" indent="0">
              <a:buNone/>
              <a:defRPr/>
            </a:lvl5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163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135">
          <p15:clr>
            <a:srgbClr val="F26B43"/>
          </p15:clr>
        </p15:guide>
        <p15:guide id="2" orient="horz" pos="3198">
          <p15:clr>
            <a:srgbClr val="F26B43"/>
          </p15:clr>
        </p15:guide>
        <p15:guide id="3" orient="horz" pos="3315">
          <p15:clr>
            <a:srgbClr val="F26B43"/>
          </p15:clr>
        </p15:guide>
        <p15:guide id="4" orient="horz" pos="2567">
          <p15:clr>
            <a:srgbClr val="F26B43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Description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9216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921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4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8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0">
          <p15:clr>
            <a:srgbClr val="F26B43"/>
          </p15:clr>
        </p15:guide>
        <p15:guide id="2" orient="horz" pos="293">
          <p15:clr>
            <a:srgbClr val="F26B43"/>
          </p15:clr>
        </p15:guide>
        <p15:guide id="3" orient="horz" pos="1076">
          <p15:clr>
            <a:srgbClr val="F26B43"/>
          </p15:clr>
        </p15:guide>
        <p15:guide id="4" orient="horz" pos="4188">
          <p15:clr>
            <a:srgbClr val="F26B43"/>
          </p15:clr>
        </p15:guide>
        <p15:guide id="5" orient="horz" pos="4259">
          <p15:clr>
            <a:srgbClr val="F26B43"/>
          </p15:clr>
        </p15:guide>
        <p15:guide id="6" orient="horz" pos="1110">
          <p15:clr>
            <a:srgbClr val="F26B43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4500000" cy="184666"/>
          </a:xfrm>
        </p:spPr>
        <p:txBody>
          <a:bodyPr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4500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5076000" y="1522800"/>
            <a:ext cx="4500000" cy="18466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5076000" y="1764000"/>
            <a:ext cx="4500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8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9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2">
          <p15:clr>
            <a:srgbClr val="F26B43"/>
          </p15:clr>
        </p15:guide>
        <p15:guide id="2" pos="3064">
          <p15:clr>
            <a:srgbClr val="F26B43"/>
          </p15:clr>
        </p15:guide>
        <p15:guide id="3" orient="horz" pos="390">
          <p15:clr>
            <a:srgbClr val="F26B43"/>
          </p15:clr>
        </p15:guide>
        <p15:guide id="4" orient="horz" pos="4188">
          <p15:clr>
            <a:srgbClr val="F26B43"/>
          </p15:clr>
        </p15:guide>
        <p15:guide id="5" orient="horz" pos="4259">
          <p15:clr>
            <a:srgbClr val="F26B43"/>
          </p15:clr>
        </p15:guide>
        <p15:guide id="6" orient="horz" pos="1076">
          <p15:clr>
            <a:srgbClr val="F26B43"/>
          </p15:clr>
        </p15:guide>
        <p15:guide id="7" pos="3197">
          <p15:clr>
            <a:srgbClr val="F26B43"/>
          </p15:clr>
        </p15:guide>
        <p15:guide id="8" orient="horz" pos="1110">
          <p15:clr>
            <a:srgbClr val="F26B43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–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9216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92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60000" y="4086000"/>
            <a:ext cx="9216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60000" y="4320000"/>
            <a:ext cx="92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8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4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0">
          <p15:clr>
            <a:srgbClr val="F26B43"/>
          </p15:clr>
        </p15:guide>
        <p15:guide id="2" orient="horz" pos="292">
          <p15:clr>
            <a:srgbClr val="F26B43"/>
          </p15:clr>
        </p15:guide>
        <p15:guide id="3" orient="horz" pos="4188">
          <p15:clr>
            <a:srgbClr val="F26B43"/>
          </p15:clr>
        </p15:guide>
        <p15:guide id="4" orient="horz" pos="4259">
          <p15:clr>
            <a:srgbClr val="F26B43"/>
          </p15:clr>
        </p15:guide>
        <p15:guide id="5" orient="horz" pos="1076">
          <p15:clr>
            <a:srgbClr val="F26B43"/>
          </p15:clr>
        </p15:guide>
        <p15:guide id="6" orient="horz" pos="2573">
          <p15:clr>
            <a:srgbClr val="F26B43"/>
          </p15:clr>
        </p15:guide>
        <p15:guide id="7" orient="horz" pos="2428">
          <p15:clr>
            <a:srgbClr val="F26B43"/>
          </p15:clr>
        </p15:guide>
        <p15:guide id="8" orient="horz" pos="2690">
          <p15:clr>
            <a:srgbClr val="F26B43"/>
          </p15:clr>
        </p15:guide>
        <p15:guide id="9" orient="horz" pos="2720">
          <p15:clr>
            <a:srgbClr val="F26B43"/>
          </p15:clr>
        </p15:guide>
        <p15:guide id="10" orient="horz" pos="1110">
          <p15:clr>
            <a:srgbClr val="F26B43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– w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291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510000" y="1522800"/>
            <a:ext cx="6066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510000" y="1764000"/>
            <a:ext cx="606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7600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8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2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066">
          <p15:clr>
            <a:srgbClr val="F26B43"/>
          </p15:clr>
        </p15:guide>
        <p15:guide id="2" orient="horz" pos="292">
          <p15:clr>
            <a:srgbClr val="F26B43"/>
          </p15:clr>
        </p15:guide>
        <p15:guide id="3" pos="2210">
          <p15:clr>
            <a:srgbClr val="F26B43"/>
          </p15:clr>
        </p15:guide>
        <p15:guide id="4" orient="horz" pos="390">
          <p15:clr>
            <a:srgbClr val="F26B43"/>
          </p15:clr>
        </p15:guide>
        <p15:guide id="5" orient="horz" pos="1076">
          <p15:clr>
            <a:srgbClr val="F26B43"/>
          </p15:clr>
        </p15:guide>
        <p15:guide id="6" orient="horz" pos="4188">
          <p15:clr>
            <a:srgbClr val="F26B43"/>
          </p15:clr>
        </p15:guide>
        <p15:guide id="7" orient="horz" pos="4259">
          <p15:clr>
            <a:srgbClr val="F26B43"/>
          </p15:clr>
        </p15:guide>
        <p15:guide id="8" orient="horz" pos="1110">
          <p15:clr>
            <a:srgbClr val="F26B43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– wide lef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6066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606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666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6660000" y="1764000"/>
            <a:ext cx="291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8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7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2">
          <p15:clr>
            <a:srgbClr val="F26B43"/>
          </p15:clr>
        </p15:guide>
        <p15:guide id="2" pos="4050">
          <p15:clr>
            <a:srgbClr val="F26B43"/>
          </p15:clr>
        </p15:guide>
        <p15:guide id="3" orient="horz" pos="390">
          <p15:clr>
            <a:srgbClr val="F26B43"/>
          </p15:clr>
        </p15:guide>
        <p15:guide id="4" orient="horz" pos="1076">
          <p15:clr>
            <a:srgbClr val="F26B43"/>
          </p15:clr>
        </p15:guide>
        <p15:guide id="5" orient="horz" pos="4188">
          <p15:clr>
            <a:srgbClr val="F26B43"/>
          </p15:clr>
        </p15:guide>
        <p15:guide id="6" orient="horz" pos="4259">
          <p15:clr>
            <a:srgbClr val="F26B43"/>
          </p15:clr>
        </p15:guide>
        <p15:guide id="7" pos="4195">
          <p15:clr>
            <a:srgbClr val="F26B43"/>
          </p15:clr>
        </p15:guide>
        <p15:guide id="8" orient="horz" pos="1110">
          <p15:clr>
            <a:srgbClr val="F26B43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291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51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510000" y="1764000"/>
            <a:ext cx="291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DESCRIPTION Placeholder 3"/>
          <p:cNvSpPr>
            <a:spLocks noGrp="1"/>
          </p:cNvSpPr>
          <p:nvPr>
            <p:ph type="body" sz="quarter" idx="75" hasCustomPrompt="1"/>
          </p:nvPr>
        </p:nvSpPr>
        <p:spPr>
          <a:xfrm>
            <a:off x="666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76"/>
          </p:nvPr>
        </p:nvSpPr>
        <p:spPr>
          <a:xfrm>
            <a:off x="6660000" y="1764000"/>
            <a:ext cx="291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21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3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066">
          <p15:clr>
            <a:srgbClr val="F26B43"/>
          </p15:clr>
        </p15:guide>
        <p15:guide id="2" orient="horz" pos="292">
          <p15:clr>
            <a:srgbClr val="F26B43"/>
          </p15:clr>
        </p15:guide>
        <p15:guide id="3" pos="2210">
          <p15:clr>
            <a:srgbClr val="F26B43"/>
          </p15:clr>
        </p15:guide>
        <p15:guide id="4" pos="4195">
          <p15:clr>
            <a:srgbClr val="F26B43"/>
          </p15:clr>
        </p15:guide>
        <p15:guide id="5" orient="horz" pos="392">
          <p15:clr>
            <a:srgbClr val="F26B43"/>
          </p15:clr>
        </p15:guide>
        <p15:guide id="6" orient="horz" pos="1076">
          <p15:clr>
            <a:srgbClr val="F26B43"/>
          </p15:clr>
        </p15:guide>
        <p15:guide id="7" orient="horz" pos="4188">
          <p15:clr>
            <a:srgbClr val="F26B43"/>
          </p15:clr>
        </p15:guide>
        <p15:guide id="8" orient="horz" pos="4259">
          <p15:clr>
            <a:srgbClr val="F26B43"/>
          </p15:clr>
        </p15:guide>
        <p15:guide id="9" pos="4050">
          <p15:clr>
            <a:srgbClr val="F26B43"/>
          </p15:clr>
        </p15:guide>
        <p15:guide id="10" orient="horz" pos="1110">
          <p15:clr>
            <a:srgbClr val="F26B43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59999" y="1522800"/>
            <a:ext cx="4500000" cy="184666"/>
          </a:xfrm>
        </p:spPr>
        <p:txBody>
          <a:bodyPr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59999" y="1764000"/>
            <a:ext cx="4500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59999" y="4086000"/>
            <a:ext cx="4500000" cy="18466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59999" y="4320000"/>
            <a:ext cx="4500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DESCRIPTION Placeholder 3"/>
          <p:cNvSpPr>
            <a:spLocks noGrp="1"/>
          </p:cNvSpPr>
          <p:nvPr>
            <p:ph type="body" sz="quarter" idx="75" hasCustomPrompt="1"/>
          </p:nvPr>
        </p:nvSpPr>
        <p:spPr>
          <a:xfrm>
            <a:off x="5076000" y="1522800"/>
            <a:ext cx="4500000" cy="184666"/>
          </a:xfrm>
        </p:spPr>
        <p:txBody>
          <a:bodyPr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76"/>
          </p:nvPr>
        </p:nvSpPr>
        <p:spPr>
          <a:xfrm>
            <a:off x="5076000" y="1764000"/>
            <a:ext cx="4500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DESCRIPTION Placeholder 4"/>
          <p:cNvSpPr>
            <a:spLocks noGrp="1"/>
          </p:cNvSpPr>
          <p:nvPr>
            <p:ph type="body" sz="quarter" idx="77" hasCustomPrompt="1"/>
          </p:nvPr>
        </p:nvSpPr>
        <p:spPr>
          <a:xfrm>
            <a:off x="5076000" y="4086000"/>
            <a:ext cx="4500000" cy="184666"/>
          </a:xfrm>
        </p:spPr>
        <p:txBody>
          <a:bodyPr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78"/>
          </p:nvPr>
        </p:nvSpPr>
        <p:spPr>
          <a:xfrm>
            <a:off x="5076000" y="4320000"/>
            <a:ext cx="4500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24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8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1">
          <p15:clr>
            <a:srgbClr val="F26B43"/>
          </p15:clr>
        </p15:guide>
        <p15:guide id="2" orient="horz" pos="293">
          <p15:clr>
            <a:srgbClr val="F26B43"/>
          </p15:clr>
        </p15:guide>
        <p15:guide id="3" pos="3197">
          <p15:clr>
            <a:srgbClr val="F26B43"/>
          </p15:clr>
        </p15:guide>
        <p15:guide id="4" pos="3072">
          <p15:clr>
            <a:srgbClr val="F26B43"/>
          </p15:clr>
        </p15:guide>
        <p15:guide id="5" orient="horz" pos="2428">
          <p15:clr>
            <a:srgbClr val="F26B43"/>
          </p15:clr>
        </p15:guide>
        <p15:guide id="6" orient="horz" pos="2690">
          <p15:clr>
            <a:srgbClr val="F26B43"/>
          </p15:clr>
        </p15:guide>
        <p15:guide id="7" orient="horz" pos="2720">
          <p15:clr>
            <a:srgbClr val="F26B43"/>
          </p15:clr>
        </p15:guide>
        <p15:guide id="8" orient="horz" pos="4188">
          <p15:clr>
            <a:srgbClr val="F26B43"/>
          </p15:clr>
        </p15:guide>
        <p15:guide id="9" orient="horz" pos="4259">
          <p15:clr>
            <a:srgbClr val="F26B43"/>
          </p15:clr>
        </p15:guide>
        <p15:guide id="10" orient="horz" pos="1076">
          <p15:clr>
            <a:srgbClr val="F26B43"/>
          </p15:clr>
        </p15:guide>
        <p15:guide id="11" orient="horz" pos="2573">
          <p15:clr>
            <a:srgbClr val="F26B43"/>
          </p15:clr>
        </p15:guide>
        <p15:guide id="12" orient="horz" pos="1110">
          <p15:clr>
            <a:srgbClr val="F26B43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2142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2718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2718000" y="1764000"/>
            <a:ext cx="2142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DESCRIPTION Placeholder 3"/>
          <p:cNvSpPr>
            <a:spLocks noGrp="1"/>
          </p:cNvSpPr>
          <p:nvPr>
            <p:ph type="body" sz="quarter" idx="75" hasCustomPrompt="1"/>
          </p:nvPr>
        </p:nvSpPr>
        <p:spPr>
          <a:xfrm>
            <a:off x="5076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76"/>
          </p:nvPr>
        </p:nvSpPr>
        <p:spPr>
          <a:xfrm>
            <a:off x="5076000" y="1764000"/>
            <a:ext cx="2142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DESCRIPTION Placeholder 4"/>
          <p:cNvSpPr>
            <a:spLocks noGrp="1"/>
          </p:cNvSpPr>
          <p:nvPr>
            <p:ph type="body" sz="quarter" idx="77" hasCustomPrompt="1"/>
          </p:nvPr>
        </p:nvSpPr>
        <p:spPr>
          <a:xfrm>
            <a:off x="7434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78"/>
          </p:nvPr>
        </p:nvSpPr>
        <p:spPr>
          <a:xfrm>
            <a:off x="7434000" y="1764000"/>
            <a:ext cx="2142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24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0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583">
          <p15:clr>
            <a:srgbClr val="F26B43"/>
          </p15:clr>
        </p15:guide>
        <p15:guide id="2" orient="horz" pos="390">
          <p15:clr>
            <a:srgbClr val="F26B43"/>
          </p15:clr>
        </p15:guide>
        <p15:guide id="3" orient="horz" pos="292">
          <p15:clr>
            <a:srgbClr val="F26B43"/>
          </p15:clr>
        </p15:guide>
        <p15:guide id="4" pos="3194">
          <p15:clr>
            <a:srgbClr val="F26B43"/>
          </p15:clr>
        </p15:guide>
        <p15:guide id="5" pos="1713">
          <p15:clr>
            <a:srgbClr val="F26B43"/>
          </p15:clr>
        </p15:guide>
        <p15:guide id="6" pos="3072">
          <p15:clr>
            <a:srgbClr val="F26B43"/>
          </p15:clr>
        </p15:guide>
        <p15:guide id="7" pos="4550">
          <p15:clr>
            <a:srgbClr val="F26B43"/>
          </p15:clr>
        </p15:guide>
        <p15:guide id="8" pos="4672">
          <p15:clr>
            <a:srgbClr val="F26B43"/>
          </p15:clr>
        </p15:guide>
        <p15:guide id="9" orient="horz" pos="1076">
          <p15:clr>
            <a:srgbClr val="F26B43"/>
          </p15:clr>
        </p15:guide>
        <p15:guide id="10" orient="horz" pos="4188">
          <p15:clr>
            <a:srgbClr val="F26B43"/>
          </p15:clr>
        </p15:guide>
        <p15:guide id="11" orient="horz" pos="4259">
          <p15:clr>
            <a:srgbClr val="F26B43"/>
          </p15:clr>
        </p15:guide>
        <p15:guide id="12" orient="horz" pos="1110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1981200"/>
            <a:ext cx="6936007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1" y="4487334"/>
            <a:ext cx="6936006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2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  <a:noFill/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29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60000" y="4086000"/>
            <a:ext cx="2916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60000" y="4320000"/>
            <a:ext cx="29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DESCRIPTION Placeholder 3"/>
          <p:cNvSpPr>
            <a:spLocks noGrp="1"/>
          </p:cNvSpPr>
          <p:nvPr>
            <p:ph type="body" sz="quarter" idx="75" hasCustomPrompt="1"/>
          </p:nvPr>
        </p:nvSpPr>
        <p:spPr>
          <a:xfrm>
            <a:off x="351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76"/>
          </p:nvPr>
        </p:nvSpPr>
        <p:spPr>
          <a:xfrm>
            <a:off x="3510000" y="1764000"/>
            <a:ext cx="29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DESCRIPTION Placeholder 4"/>
          <p:cNvSpPr>
            <a:spLocks noGrp="1"/>
          </p:cNvSpPr>
          <p:nvPr>
            <p:ph type="body" sz="quarter" idx="77" hasCustomPrompt="1"/>
          </p:nvPr>
        </p:nvSpPr>
        <p:spPr>
          <a:xfrm>
            <a:off x="3510000" y="4086000"/>
            <a:ext cx="2916000" cy="184666"/>
          </a:xfrm>
        </p:spPr>
        <p:txBody>
          <a:bodyPr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78"/>
          </p:nvPr>
        </p:nvSpPr>
        <p:spPr>
          <a:xfrm>
            <a:off x="3510000" y="4320000"/>
            <a:ext cx="29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5" name="DESCRIPTION Placeholder 5"/>
          <p:cNvSpPr>
            <a:spLocks noGrp="1"/>
          </p:cNvSpPr>
          <p:nvPr>
            <p:ph type="body" sz="quarter" idx="79" hasCustomPrompt="1"/>
          </p:nvPr>
        </p:nvSpPr>
        <p:spPr>
          <a:xfrm>
            <a:off x="666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8" name="CONTENT Placeholder 5"/>
          <p:cNvSpPr>
            <a:spLocks noGrp="1"/>
          </p:cNvSpPr>
          <p:nvPr>
            <p:ph sz="quarter" idx="80"/>
          </p:nvPr>
        </p:nvSpPr>
        <p:spPr>
          <a:xfrm>
            <a:off x="6660000" y="1764000"/>
            <a:ext cx="29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" name="DESCRIPTION Placeholder 6"/>
          <p:cNvSpPr>
            <a:spLocks noGrp="1"/>
          </p:cNvSpPr>
          <p:nvPr>
            <p:ph type="body" sz="quarter" idx="81" hasCustomPrompt="1"/>
          </p:nvPr>
        </p:nvSpPr>
        <p:spPr>
          <a:xfrm>
            <a:off x="6660000" y="4086000"/>
            <a:ext cx="2916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82"/>
          </p:nvPr>
        </p:nvSpPr>
        <p:spPr>
          <a:xfrm>
            <a:off x="6660000" y="4320000"/>
            <a:ext cx="29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29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1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065">
          <p15:clr>
            <a:srgbClr val="F26B43"/>
          </p15:clr>
        </p15:guide>
        <p15:guide id="2" orient="horz" pos="292">
          <p15:clr>
            <a:srgbClr val="F26B43"/>
          </p15:clr>
        </p15:guide>
        <p15:guide id="3" orient="horz" pos="4188">
          <p15:clr>
            <a:srgbClr val="F26B43"/>
          </p15:clr>
        </p15:guide>
        <p15:guide id="4" pos="4049">
          <p15:clr>
            <a:srgbClr val="F26B43"/>
          </p15:clr>
        </p15:guide>
        <p15:guide id="5" pos="2211">
          <p15:clr>
            <a:srgbClr val="F26B43"/>
          </p15:clr>
        </p15:guide>
        <p15:guide id="6" pos="4195">
          <p15:clr>
            <a:srgbClr val="F26B43"/>
          </p15:clr>
        </p15:guide>
        <p15:guide id="7" orient="horz" pos="2427">
          <p15:clr>
            <a:srgbClr val="F26B43"/>
          </p15:clr>
        </p15:guide>
        <p15:guide id="8" orient="horz" pos="2572">
          <p15:clr>
            <a:srgbClr val="F26B43"/>
          </p15:clr>
        </p15:guide>
        <p15:guide id="9" orient="horz" pos="392">
          <p15:clr>
            <a:srgbClr val="F26B43"/>
          </p15:clr>
        </p15:guide>
        <p15:guide id="10" orient="horz" pos="2690">
          <p15:clr>
            <a:srgbClr val="F26B43"/>
          </p15:clr>
        </p15:guide>
        <p15:guide id="11" orient="horz" pos="1076">
          <p15:clr>
            <a:srgbClr val="F26B43"/>
          </p15:clr>
        </p15:guide>
        <p15:guide id="12" orient="horz" pos="2720">
          <p15:clr>
            <a:srgbClr val="F26B43"/>
          </p15:clr>
        </p15:guide>
        <p15:guide id="13" orient="horz" pos="4259">
          <p15:clr>
            <a:srgbClr val="F26B43"/>
          </p15:clr>
        </p15:guide>
        <p15:guide id="14" orient="horz" pos="1110">
          <p15:clr>
            <a:srgbClr val="F26B43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s – w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4500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4500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60000" y="4086000"/>
            <a:ext cx="4500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60000" y="4320000"/>
            <a:ext cx="4500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DESCRIPTION Placeholder 3"/>
          <p:cNvSpPr>
            <a:spLocks noGrp="1"/>
          </p:cNvSpPr>
          <p:nvPr>
            <p:ph type="body" sz="quarter" idx="75" hasCustomPrompt="1"/>
          </p:nvPr>
        </p:nvSpPr>
        <p:spPr>
          <a:xfrm>
            <a:off x="5076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76"/>
          </p:nvPr>
        </p:nvSpPr>
        <p:spPr>
          <a:xfrm>
            <a:off x="5076000" y="1764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DESCRIPTION Placeholder 4"/>
          <p:cNvSpPr>
            <a:spLocks noGrp="1"/>
          </p:cNvSpPr>
          <p:nvPr>
            <p:ph type="body" sz="quarter" idx="77" hasCustomPrompt="1"/>
          </p:nvPr>
        </p:nvSpPr>
        <p:spPr>
          <a:xfrm>
            <a:off x="5076000" y="40860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78"/>
          </p:nvPr>
        </p:nvSpPr>
        <p:spPr>
          <a:xfrm>
            <a:off x="5076000" y="4320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5" name="DESCRIPTION Placeholder 5"/>
          <p:cNvSpPr>
            <a:spLocks noGrp="1"/>
          </p:cNvSpPr>
          <p:nvPr>
            <p:ph type="body" sz="quarter" idx="79" hasCustomPrompt="1"/>
          </p:nvPr>
        </p:nvSpPr>
        <p:spPr>
          <a:xfrm>
            <a:off x="7434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8" name="CONTENT Placeholder 5"/>
          <p:cNvSpPr>
            <a:spLocks noGrp="1"/>
          </p:cNvSpPr>
          <p:nvPr>
            <p:ph sz="quarter" idx="80"/>
          </p:nvPr>
        </p:nvSpPr>
        <p:spPr>
          <a:xfrm>
            <a:off x="7434000" y="1764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" name="DESCRIPTION Placeholder 6"/>
          <p:cNvSpPr>
            <a:spLocks noGrp="1"/>
          </p:cNvSpPr>
          <p:nvPr>
            <p:ph type="body" sz="quarter" idx="81" hasCustomPrompt="1"/>
          </p:nvPr>
        </p:nvSpPr>
        <p:spPr>
          <a:xfrm>
            <a:off x="7434000" y="40860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82"/>
          </p:nvPr>
        </p:nvSpPr>
        <p:spPr>
          <a:xfrm>
            <a:off x="7434000" y="4320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29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0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2">
          <p15:clr>
            <a:srgbClr val="F26B43"/>
          </p15:clr>
        </p15:guide>
        <p15:guide id="2" orient="horz" pos="4188">
          <p15:clr>
            <a:srgbClr val="F26B43"/>
          </p15:clr>
        </p15:guide>
        <p15:guide id="3" pos="3197">
          <p15:clr>
            <a:srgbClr val="F26B43"/>
          </p15:clr>
        </p15:guide>
        <p15:guide id="4" pos="3062">
          <p15:clr>
            <a:srgbClr val="F26B43"/>
          </p15:clr>
        </p15:guide>
        <p15:guide id="5" pos="4547">
          <p15:clr>
            <a:srgbClr val="F26B43"/>
          </p15:clr>
        </p15:guide>
        <p15:guide id="6" pos="4682">
          <p15:clr>
            <a:srgbClr val="F26B43"/>
          </p15:clr>
        </p15:guide>
        <p15:guide id="7" orient="horz" pos="2428">
          <p15:clr>
            <a:srgbClr val="F26B43"/>
          </p15:clr>
        </p15:guide>
        <p15:guide id="8" orient="horz" pos="2573">
          <p15:clr>
            <a:srgbClr val="F26B43"/>
          </p15:clr>
        </p15:guide>
        <p15:guide id="9" orient="horz" pos="391">
          <p15:clr>
            <a:srgbClr val="F26B43"/>
          </p15:clr>
        </p15:guide>
        <p15:guide id="10" orient="horz" pos="1076">
          <p15:clr>
            <a:srgbClr val="F26B43"/>
          </p15:clr>
        </p15:guide>
        <p15:guide id="11" orient="horz" pos="2690">
          <p15:clr>
            <a:srgbClr val="F26B43"/>
          </p15:clr>
        </p15:guide>
        <p15:guide id="12" orient="horz" pos="2720">
          <p15:clr>
            <a:srgbClr val="F26B43"/>
          </p15:clr>
        </p15:guide>
        <p15:guide id="13" orient="horz" pos="4257">
          <p15:clr>
            <a:srgbClr val="F26B43"/>
          </p15:clr>
        </p15:guide>
        <p15:guide id="14" orient="horz" pos="1110">
          <p15:clr>
            <a:srgbClr val="F26B43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s – w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2142000" cy="2088000"/>
          </a:xfrm>
        </p:spPr>
        <p:txBody>
          <a:bodyPr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60000" y="4086000"/>
            <a:ext cx="2142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60000" y="4320000"/>
            <a:ext cx="2142000" cy="2087999"/>
          </a:xfrm>
        </p:spPr>
        <p:txBody>
          <a:bodyPr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DESCRIPTION Placeholder 3"/>
          <p:cNvSpPr>
            <a:spLocks noGrp="1"/>
          </p:cNvSpPr>
          <p:nvPr>
            <p:ph type="body" sz="quarter" idx="75" hasCustomPrompt="1"/>
          </p:nvPr>
        </p:nvSpPr>
        <p:spPr>
          <a:xfrm>
            <a:off x="2718000" y="1522800"/>
            <a:ext cx="2142000" cy="184666"/>
          </a:xfrm>
        </p:spPr>
        <p:txBody>
          <a:bodyPr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76"/>
          </p:nvPr>
        </p:nvSpPr>
        <p:spPr>
          <a:xfrm>
            <a:off x="2718000" y="1764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DESCRIPTION Placeholder 4"/>
          <p:cNvSpPr>
            <a:spLocks noGrp="1"/>
          </p:cNvSpPr>
          <p:nvPr>
            <p:ph type="body" sz="quarter" idx="77" hasCustomPrompt="1"/>
          </p:nvPr>
        </p:nvSpPr>
        <p:spPr>
          <a:xfrm>
            <a:off x="2718000" y="4086000"/>
            <a:ext cx="2142000" cy="184666"/>
          </a:xfrm>
        </p:spPr>
        <p:txBody>
          <a:bodyPr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78"/>
          </p:nvPr>
        </p:nvSpPr>
        <p:spPr>
          <a:xfrm>
            <a:off x="2718000" y="4320000"/>
            <a:ext cx="2142000" cy="20879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5" name="DESCRIPTION placeholder 5"/>
          <p:cNvSpPr>
            <a:spLocks noGrp="1"/>
          </p:cNvSpPr>
          <p:nvPr>
            <p:ph type="body" sz="quarter" idx="79" hasCustomPrompt="1"/>
          </p:nvPr>
        </p:nvSpPr>
        <p:spPr>
          <a:xfrm>
            <a:off x="5076000" y="1522800"/>
            <a:ext cx="4500000" cy="184666"/>
          </a:xfrm>
        </p:spPr>
        <p:txBody>
          <a:bodyPr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8" name="CONTENT Placeholder 5"/>
          <p:cNvSpPr>
            <a:spLocks noGrp="1"/>
          </p:cNvSpPr>
          <p:nvPr>
            <p:ph sz="quarter" idx="80"/>
          </p:nvPr>
        </p:nvSpPr>
        <p:spPr>
          <a:xfrm>
            <a:off x="5076000" y="1764000"/>
            <a:ext cx="4500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" name="DESCRIPTION Placeholder 6"/>
          <p:cNvSpPr>
            <a:spLocks noGrp="1"/>
          </p:cNvSpPr>
          <p:nvPr>
            <p:ph type="body" sz="quarter" idx="81" hasCustomPrompt="1"/>
          </p:nvPr>
        </p:nvSpPr>
        <p:spPr>
          <a:xfrm>
            <a:off x="5076000" y="4086000"/>
            <a:ext cx="4500000" cy="184666"/>
          </a:xfrm>
        </p:spPr>
        <p:txBody>
          <a:bodyPr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82"/>
          </p:nvPr>
        </p:nvSpPr>
        <p:spPr>
          <a:xfrm>
            <a:off x="5076000" y="4320000"/>
            <a:ext cx="4500000" cy="20879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29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6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577">
          <p15:clr>
            <a:srgbClr val="F26B43"/>
          </p15:clr>
        </p15:guide>
        <p15:guide id="2" orient="horz" pos="292">
          <p15:clr>
            <a:srgbClr val="F26B43"/>
          </p15:clr>
        </p15:guide>
        <p15:guide id="3" pos="3197">
          <p15:clr>
            <a:srgbClr val="F26B43"/>
          </p15:clr>
        </p15:guide>
        <p15:guide id="4" pos="1711">
          <p15:clr>
            <a:srgbClr val="F26B43"/>
          </p15:clr>
        </p15:guide>
        <p15:guide id="5" pos="3062">
          <p15:clr>
            <a:srgbClr val="F26B43"/>
          </p15:clr>
        </p15:guide>
        <p15:guide id="6" orient="horz" pos="2428">
          <p15:clr>
            <a:srgbClr val="F26B43"/>
          </p15:clr>
        </p15:guide>
        <p15:guide id="7" orient="horz" pos="4188">
          <p15:clr>
            <a:srgbClr val="F26B43"/>
          </p15:clr>
        </p15:guide>
        <p15:guide id="8" orient="horz" pos="2573">
          <p15:clr>
            <a:srgbClr val="F26B43"/>
          </p15:clr>
        </p15:guide>
        <p15:guide id="9" orient="horz" pos="2720">
          <p15:clr>
            <a:srgbClr val="F26B43"/>
          </p15:clr>
        </p15:guide>
        <p15:guide id="10" orient="horz" pos="4259">
          <p15:clr>
            <a:srgbClr val="F26B43"/>
          </p15:clr>
        </p15:guide>
        <p15:guide id="11" orient="horz" pos="2690">
          <p15:clr>
            <a:srgbClr val="F26B43"/>
          </p15:clr>
        </p15:guide>
        <p15:guide id="12" orient="horz" pos="1076">
          <p15:clr>
            <a:srgbClr val="F26B43"/>
          </p15:clr>
        </p15:guide>
        <p15:guide id="13" orient="horz" pos="391">
          <p15:clr>
            <a:srgbClr val="F26B43"/>
          </p15:clr>
        </p15:guide>
        <p15:guide id="14" orient="horz" pos="1110">
          <p15:clr>
            <a:srgbClr val="F26B43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60000" y="4086000"/>
            <a:ext cx="2142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60000" y="4320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DESCRIPTION Placeholder 3"/>
          <p:cNvSpPr>
            <a:spLocks noGrp="1"/>
          </p:cNvSpPr>
          <p:nvPr>
            <p:ph type="body" sz="quarter" idx="75" hasCustomPrompt="1"/>
          </p:nvPr>
        </p:nvSpPr>
        <p:spPr>
          <a:xfrm>
            <a:off x="2718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76"/>
          </p:nvPr>
        </p:nvSpPr>
        <p:spPr>
          <a:xfrm>
            <a:off x="2718000" y="1764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DESCRIPTION Placeholder 4"/>
          <p:cNvSpPr>
            <a:spLocks noGrp="1"/>
          </p:cNvSpPr>
          <p:nvPr>
            <p:ph type="body" sz="quarter" idx="77" hasCustomPrompt="1"/>
          </p:nvPr>
        </p:nvSpPr>
        <p:spPr>
          <a:xfrm>
            <a:off x="2718000" y="40860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78"/>
          </p:nvPr>
        </p:nvSpPr>
        <p:spPr>
          <a:xfrm>
            <a:off x="2718000" y="4320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5" name="DESCRIPTION Placeholder 5"/>
          <p:cNvSpPr>
            <a:spLocks noGrp="1"/>
          </p:cNvSpPr>
          <p:nvPr>
            <p:ph type="body" sz="quarter" idx="79" hasCustomPrompt="1"/>
          </p:nvPr>
        </p:nvSpPr>
        <p:spPr>
          <a:xfrm>
            <a:off x="5076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8" name="CONTENT Placeholder 5"/>
          <p:cNvSpPr>
            <a:spLocks noGrp="1"/>
          </p:cNvSpPr>
          <p:nvPr>
            <p:ph sz="quarter" idx="80"/>
          </p:nvPr>
        </p:nvSpPr>
        <p:spPr>
          <a:xfrm>
            <a:off x="5076000" y="1764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" name="DESCRIPTION Placeholder 6"/>
          <p:cNvSpPr>
            <a:spLocks noGrp="1"/>
          </p:cNvSpPr>
          <p:nvPr>
            <p:ph type="body" sz="quarter" idx="81" hasCustomPrompt="1"/>
          </p:nvPr>
        </p:nvSpPr>
        <p:spPr>
          <a:xfrm>
            <a:off x="5076000" y="40860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82"/>
          </p:nvPr>
        </p:nvSpPr>
        <p:spPr>
          <a:xfrm>
            <a:off x="5076000" y="4320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5" name="DESCRIPTION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7434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37" name="CONTENT Placeholder 7"/>
          <p:cNvSpPr>
            <a:spLocks noGrp="1"/>
          </p:cNvSpPr>
          <p:nvPr>
            <p:ph sz="quarter" idx="84"/>
          </p:nvPr>
        </p:nvSpPr>
        <p:spPr>
          <a:xfrm>
            <a:off x="7434000" y="1764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0" name="DESCRIPTION  Placeholder 8"/>
          <p:cNvSpPr>
            <a:spLocks noGrp="1"/>
          </p:cNvSpPr>
          <p:nvPr>
            <p:ph type="body" sz="quarter" idx="85" hasCustomPrompt="1"/>
          </p:nvPr>
        </p:nvSpPr>
        <p:spPr>
          <a:xfrm>
            <a:off x="7434000" y="40860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43" name="CONTENT Placeholder 8"/>
          <p:cNvSpPr>
            <a:spLocks noGrp="1"/>
          </p:cNvSpPr>
          <p:nvPr>
            <p:ph sz="quarter" idx="86"/>
          </p:nvPr>
        </p:nvSpPr>
        <p:spPr>
          <a:xfrm>
            <a:off x="7434000" y="4320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32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577">
          <p15:clr>
            <a:srgbClr val="F26B43"/>
          </p15:clr>
        </p15:guide>
        <p15:guide id="2" orient="horz" pos="292">
          <p15:clr>
            <a:srgbClr val="F26B43"/>
          </p15:clr>
        </p15:guide>
        <p15:guide id="3" orient="horz" pos="4186">
          <p15:clr>
            <a:srgbClr val="F26B43"/>
          </p15:clr>
        </p15:guide>
        <p15:guide id="4" pos="3197">
          <p15:clr>
            <a:srgbClr val="F26B43"/>
          </p15:clr>
        </p15:guide>
        <p15:guide id="5" pos="1711">
          <p15:clr>
            <a:srgbClr val="F26B43"/>
          </p15:clr>
        </p15:guide>
        <p15:guide id="6" pos="3062">
          <p15:clr>
            <a:srgbClr val="F26B43"/>
          </p15:clr>
        </p15:guide>
        <p15:guide id="7" pos="4547">
          <p15:clr>
            <a:srgbClr val="F26B43"/>
          </p15:clr>
        </p15:guide>
        <p15:guide id="8" pos="4682">
          <p15:clr>
            <a:srgbClr val="F26B43"/>
          </p15:clr>
        </p15:guide>
        <p15:guide id="9" orient="horz" pos="2720">
          <p15:clr>
            <a:srgbClr val="F26B43"/>
          </p15:clr>
        </p15:guide>
        <p15:guide id="10" orient="horz" pos="390">
          <p15:clr>
            <a:srgbClr val="F26B43"/>
          </p15:clr>
        </p15:guide>
        <p15:guide id="11" orient="horz" pos="4259">
          <p15:clr>
            <a:srgbClr val="F26B43"/>
          </p15:clr>
        </p15:guide>
        <p15:guide id="12" orient="horz" pos="2690">
          <p15:clr>
            <a:srgbClr val="F26B43"/>
          </p15:clr>
        </p15:guide>
        <p15:guide id="13" orient="horz" pos="2573">
          <p15:clr>
            <a:srgbClr val="F26B43"/>
          </p15:clr>
        </p15:guide>
        <p15:guide id="14" orient="horz" pos="2428">
          <p15:clr>
            <a:srgbClr val="F26B43"/>
          </p15:clr>
        </p15:guide>
        <p15:guide id="15" orient="horz" pos="1076">
          <p15:clr>
            <a:srgbClr val="F26B43"/>
          </p15:clr>
        </p15:guide>
        <p15:guide id="16" orient="horz" pos="1110">
          <p15:clr>
            <a:srgbClr val="F26B43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– (Dark)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54405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54405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54405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54405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54396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dark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very light.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8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52421" y="277774"/>
            <a:ext cx="1123579" cy="16952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526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3">
          <p15:clr>
            <a:srgbClr val="F26B43"/>
          </p15:clr>
        </p15:guide>
        <p15:guide id="2" orient="horz" pos="392">
          <p15:clr>
            <a:srgbClr val="F26B43"/>
          </p15:clr>
        </p15:guide>
        <p15:guide id="3" orient="horz" pos="1078">
          <p15:clr>
            <a:srgbClr val="F26B43"/>
          </p15:clr>
        </p15:guide>
        <p15:guide id="4" orient="horz" pos="4187">
          <p15:clr>
            <a:srgbClr val="F26B43"/>
          </p15:clr>
        </p15:guide>
        <p15:guide id="5" orient="horz" pos="4257">
          <p15:clr>
            <a:srgbClr val="F26B43"/>
          </p15:clr>
        </p15:guide>
        <p15:guide id="6" pos="3656">
          <p15:clr>
            <a:srgbClr val="F26B43"/>
          </p15:clr>
        </p15:guide>
        <p15:guide id="7" orient="horz" pos="1110">
          <p15:clr>
            <a:srgbClr val="F26B43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– (Light)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54405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54405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54405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5440500" cy="4644000"/>
          </a:xfrm>
          <a:noFill/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54396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light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dark.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20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52421" y="277774"/>
            <a:ext cx="1123579" cy="16952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92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3">
          <p15:clr>
            <a:srgbClr val="F26B43"/>
          </p15:clr>
        </p15:guide>
        <p15:guide id="2" orient="horz" pos="392">
          <p15:clr>
            <a:srgbClr val="F26B43"/>
          </p15:clr>
        </p15:guide>
        <p15:guide id="3" orient="horz" pos="1078">
          <p15:clr>
            <a:srgbClr val="F26B43"/>
          </p15:clr>
        </p15:guide>
        <p15:guide id="4" orient="horz" pos="4187">
          <p15:clr>
            <a:srgbClr val="F26B43"/>
          </p15:clr>
        </p15:guide>
        <p15:guide id="5" orient="horz" pos="4257">
          <p15:clr>
            <a:srgbClr val="F26B43"/>
          </p15:clr>
        </p15:guide>
        <p15:guide id="6" pos="3656">
          <p15:clr>
            <a:srgbClr val="F26B43"/>
          </p15:clr>
        </p15:guide>
        <p15:guide id="7" orient="horz" pos="1110">
          <p15:clr>
            <a:srgbClr val="F26B43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 i="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ATE Placeholder"/>
          <p:cNvSpPr>
            <a:spLocks noGrp="1"/>
          </p:cNvSpPr>
          <p:nvPr>
            <p:ph type="dt" sz="half" idx="4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45"/>
          </p:nvPr>
        </p:nvSpPr>
        <p:spPr>
          <a:xfrm>
            <a:off x="6626198" y="6649625"/>
            <a:ext cx="2661750" cy="107722"/>
          </a:xfrm>
        </p:spPr>
        <p:txBody>
          <a:bodyPr/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6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2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8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1">
          <p15:clr>
            <a:srgbClr val="F26B43"/>
          </p15:clr>
        </p15:guide>
        <p15:guide id="2" orient="horz" pos="391">
          <p15:clr>
            <a:srgbClr val="F26B43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"/>
          <p:cNvSpPr>
            <a:spLocks noGrp="1"/>
          </p:cNvSpPr>
          <p:nvPr>
            <p:ph type="dt" sz="half" idx="4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45"/>
          </p:nvPr>
        </p:nvSpPr>
        <p:spPr>
          <a:xfrm>
            <a:off x="6626198" y="6649625"/>
            <a:ext cx="2661750" cy="107722"/>
          </a:xfrm>
        </p:spPr>
        <p:txBody>
          <a:bodyPr/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6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1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1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– Midn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1000" y="3774863"/>
            <a:ext cx="9213750" cy="936000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en-GB" sz="2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/>
              <a:t>Click to add section divider</a:t>
            </a:r>
          </a:p>
        </p:txBody>
      </p:sp>
      <p:pic>
        <p:nvPicPr>
          <p:cNvPr id="10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080" y="277774"/>
            <a:ext cx="1124919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77">
          <p15:clr>
            <a:srgbClr val="F26B43"/>
          </p15:clr>
        </p15:guide>
        <p15:guide id="2" orient="horz" pos="2969">
          <p15:clr>
            <a:srgbClr val="F26B43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– Sky blue">
    <p:bg>
      <p:bgPr>
        <a:solidFill>
          <a:srgbClr val="D7E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1000" y="3774863"/>
            <a:ext cx="9216000" cy="936000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en-GB" sz="26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GB"/>
              <a:t>Click to add section divider</a:t>
            </a:r>
          </a:p>
        </p:txBody>
      </p:sp>
      <p:pic>
        <p:nvPicPr>
          <p:cNvPr id="10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19" y="277774"/>
            <a:ext cx="1123580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0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69">
          <p15:clr>
            <a:srgbClr val="F26B43"/>
          </p15:clr>
        </p15:guide>
        <p15:guide id="2" orient="horz" pos="2376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1" y="4495800"/>
            <a:ext cx="7101106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77851" y="533401"/>
            <a:ext cx="4279131" cy="3767667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5050892" y="533400"/>
            <a:ext cx="4277258" cy="37592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71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– (Dark picture)">
    <p:bg>
      <p:bgPr>
        <a:solidFill>
          <a:srgbClr val="E6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906000" cy="6858000"/>
          </a:xfrm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2800" y="3774863"/>
            <a:ext cx="9216000" cy="936000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en-GB" sz="2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/>
              <a:t>Click to add section divider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dark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very light.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4" name="Danske Bank LOGO"/>
          <p:cNvSpPr>
            <a:spLocks noGrp="1"/>
          </p:cNvSpPr>
          <p:nvPr>
            <p:ph type="body" sz="quarter" idx="11" hasCustomPrompt="1"/>
          </p:nvPr>
        </p:nvSpPr>
        <p:spPr>
          <a:xfrm>
            <a:off x="8452421" y="277774"/>
            <a:ext cx="1123578" cy="16952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  <a:lvl2pPr marL="117376" indent="0">
              <a:buNone/>
              <a:defRPr/>
            </a:lvl2pPr>
            <a:lvl3pPr marL="234000" indent="0">
              <a:buNone/>
              <a:defRPr/>
            </a:lvl3pPr>
            <a:lvl4pPr marL="351000" indent="0">
              <a:buNone/>
              <a:defRPr/>
            </a:lvl4pPr>
            <a:lvl5pPr marL="468000" indent="0">
              <a:buNone/>
              <a:defRPr/>
            </a:lvl5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126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69">
          <p15:clr>
            <a:srgbClr val="F26B43"/>
          </p15:clr>
        </p15:guide>
        <p15:guide id="2" orient="horz" pos="2376">
          <p15:clr>
            <a:srgbClr val="F26B43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– (Light picture)">
    <p:bg>
      <p:bgPr>
        <a:solidFill>
          <a:srgbClr val="E6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906000" cy="6858000"/>
          </a:xfrm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2800" y="3774863"/>
            <a:ext cx="9216000" cy="936000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en-GB" sz="26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GB"/>
              <a:t>Click to add section divider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light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dark.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3" name="Danske Bank LOGO"/>
          <p:cNvSpPr>
            <a:spLocks noGrp="1"/>
          </p:cNvSpPr>
          <p:nvPr>
            <p:ph type="body" sz="quarter" idx="11" hasCustomPrompt="1"/>
          </p:nvPr>
        </p:nvSpPr>
        <p:spPr>
          <a:xfrm>
            <a:off x="8452421" y="277774"/>
            <a:ext cx="1123578" cy="16952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  <a:lvl2pPr marL="117376" indent="0">
              <a:buNone/>
              <a:defRPr/>
            </a:lvl2pPr>
            <a:lvl3pPr marL="234000" indent="0">
              <a:buNone/>
              <a:defRPr/>
            </a:lvl3pPr>
            <a:lvl4pPr marL="351000" indent="0">
              <a:buNone/>
              <a:defRPr/>
            </a:lvl4pPr>
            <a:lvl5pPr marL="468000" indent="0">
              <a:buNone/>
              <a:defRPr/>
            </a:lvl5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85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69">
          <p15:clr>
            <a:srgbClr val="F26B43"/>
          </p15:clr>
        </p15:guide>
        <p15:guide id="2" orient="horz" pos="2376">
          <p15:clr>
            <a:srgbClr val="F26B43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ower add-in layout: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ATE Placeholder"/>
          <p:cNvSpPr>
            <a:spLocks noGrp="1"/>
          </p:cNvSpPr>
          <p:nvPr>
            <p:ph type="dt" sz="half" idx="4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45"/>
          </p:nvPr>
        </p:nvSpPr>
        <p:spPr>
          <a:xfrm>
            <a:off x="6626198" y="6649625"/>
            <a:ext cx="2661750" cy="107722"/>
          </a:xfrm>
        </p:spPr>
        <p:txBody>
          <a:bodyPr/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6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2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7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ower add-in layout: Agenda with pictur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54405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dark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very light.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8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52421" y="277774"/>
            <a:ext cx="1123579" cy="16952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36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56">
          <p15:clr>
            <a:srgbClr val="F26B43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ower add-in layout: Agenda with pictur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54405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light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dark.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20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52421" y="277774"/>
            <a:ext cx="1123579" cy="16952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497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56">
          <p15:clr>
            <a:srgbClr val="F26B43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&gt;&gt;Do not use layouts after th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use"/>
          <p:cNvSpPr txBox="1"/>
          <p:nvPr userDrawn="1"/>
        </p:nvSpPr>
        <p:spPr>
          <a:xfrm>
            <a:off x="1256896" y="2348705"/>
            <a:ext cx="7392209" cy="21605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fontAlgn="auto">
              <a:lnSpc>
                <a:spcPct val="120000"/>
              </a:lnSpc>
              <a:spcBef>
                <a:spcPts val="488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925" b="1" noProof="0">
                <a:solidFill>
                  <a:schemeClr val="bg1"/>
                </a:solidFill>
              </a:rPr>
              <a:t>If you see any layouts after this, </a:t>
            </a:r>
            <a:r>
              <a:rPr lang="en-GB" sz="2925" b="1" noProof="0">
                <a:solidFill>
                  <a:srgbClr val="E65A6D"/>
                </a:solidFill>
              </a:rPr>
              <a:t>DO NOT </a:t>
            </a:r>
            <a:br>
              <a:rPr lang="en-GB" sz="2925" b="1" noProof="0">
                <a:solidFill>
                  <a:srgbClr val="E65A6D"/>
                </a:solidFill>
              </a:rPr>
            </a:br>
            <a:r>
              <a:rPr lang="en-GB" sz="2925" b="1" noProof="0">
                <a:solidFill>
                  <a:schemeClr val="bg1"/>
                </a:solidFill>
              </a:rPr>
              <a:t>use these. The layouts have been copied from other templates at some point and are not part of Danske Bank’s official template.</a:t>
            </a:r>
            <a:endParaRPr lang="en-GB" sz="2925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60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pler add-in layout: Agenda with pictur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1087712"/>
              </p:ext>
            </p:extLst>
          </p:nvPr>
        </p:nvGraphicFramePr>
        <p:xfrm>
          <a:off x="1291" y="1589"/>
          <a:ext cx="128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6" imgH="367" progId="TCLayout.ActiveDocument.1">
                  <p:embed/>
                </p:oleObj>
              </mc:Choice>
              <mc:Fallback>
                <p:oleObj name="think-cell Slide" r:id="rId3" imgW="366" imgH="36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1" y="1589"/>
                        <a:ext cx="128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1161" y="727199"/>
            <a:ext cx="5440500" cy="684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200055"/>
          </a:xfrm>
        </p:spPr>
        <p:txBody>
          <a:bodyPr bIns="0">
            <a:spAutoFit/>
          </a:bodyPr>
          <a:lstStyle/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dark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very light.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0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97537" y="250748"/>
            <a:ext cx="1067374" cy="198120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15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495">
          <p15:clr>
            <a:srgbClr val="F26B43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7590" y="596019"/>
            <a:ext cx="8136382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7590" y="3886200"/>
            <a:ext cx="8136382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25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85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590" y="3270699"/>
            <a:ext cx="8136382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590" y="5103810"/>
            <a:ext cx="8136382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6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1" y="4495800"/>
            <a:ext cx="7101106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5501" y="533400"/>
            <a:ext cx="4026605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7849" y="1143001"/>
            <a:ext cx="4274256" cy="3158067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59601" y="566738"/>
            <a:ext cx="407772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0893" y="1143000"/>
            <a:ext cx="4286430" cy="3149600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34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6543" y="2060899"/>
            <a:ext cx="3992162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7295" y="2060898"/>
            <a:ext cx="3996676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97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8499" y="2060898"/>
            <a:ext cx="3680206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6543" y="2786028"/>
            <a:ext cx="3992162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19329" y="2060899"/>
            <a:ext cx="3704643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29" y="2786028"/>
            <a:ext cx="400998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30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25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8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43" y="1754928"/>
            <a:ext cx="295698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7928" y="596019"/>
            <a:ext cx="487604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6543" y="3126528"/>
            <a:ext cx="295698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2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43" y="1898269"/>
            <a:ext cx="479245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75062" y="-18288"/>
            <a:ext cx="2708401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29" y="3269869"/>
            <a:ext cx="479245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00620" y="6181345"/>
            <a:ext cx="77837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86544" y="6181345"/>
            <a:ext cx="4014075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951" y="6181344"/>
            <a:ext cx="330618" cy="329250"/>
          </a:xfrm>
        </p:spPr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42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4150" y="4377486"/>
            <a:ext cx="8030758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94152" y="996188"/>
            <a:ext cx="7909879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4150" y="5284990"/>
            <a:ext cx="8030758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94151" y="6181345"/>
            <a:ext cx="5782051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35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43" y="596018"/>
            <a:ext cx="8137430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543" y="4343400"/>
            <a:ext cx="8137430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5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2470" y="860276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46224" y="2985923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GB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355" y="596019"/>
            <a:ext cx="7555291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1139" y="3650606"/>
            <a:ext cx="7183722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543" y="4641206"/>
            <a:ext cx="813742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50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43" y="3603566"/>
            <a:ext cx="8138366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9434" y="5072366"/>
            <a:ext cx="8138367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19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1" y="4495800"/>
            <a:ext cx="7101106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58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32470" y="753851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44853" y="2879498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GB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355" y="596019"/>
            <a:ext cx="7555291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86543" y="3886200"/>
            <a:ext cx="8138366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543" y="4939862"/>
            <a:ext cx="8138366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35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42" y="596018"/>
            <a:ext cx="8137429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GB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86542" y="3682942"/>
            <a:ext cx="8137429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543" y="4732224"/>
            <a:ext cx="8137428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77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86543" y="596018"/>
            <a:ext cx="8137429" cy="131248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24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97684" y="596018"/>
            <a:ext cx="1926288" cy="5506042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6543" y="596018"/>
            <a:ext cx="6092815" cy="550604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39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– Midnight blue">
    <p:bg>
      <p:bgPr>
        <a:solidFill>
          <a:srgbClr val="00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PATTERN"/>
          <p:cNvGrpSpPr>
            <a:grpSpLocks noChangeAspect="1"/>
          </p:cNvGrpSpPr>
          <p:nvPr userDrawn="1"/>
        </p:nvGrpSpPr>
        <p:grpSpPr bwMode="ltGray">
          <a:xfrm>
            <a:off x="1291" y="0"/>
            <a:ext cx="9903420" cy="6858000"/>
            <a:chOff x="1" y="0"/>
            <a:chExt cx="7678" cy="4320"/>
          </a:xfrm>
          <a:solidFill>
            <a:srgbClr val="002A44"/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ltGray">
            <a:xfrm>
              <a:off x="2150" y="0"/>
              <a:ext cx="3003" cy="4320"/>
            </a:xfrm>
            <a:custGeom>
              <a:avLst/>
              <a:gdLst>
                <a:gd name="T0" fmla="*/ 2979 w 3003"/>
                <a:gd name="T1" fmla="*/ 3126 h 4320"/>
                <a:gd name="T2" fmla="*/ 2546 w 3003"/>
                <a:gd name="T3" fmla="*/ 2437 h 4320"/>
                <a:gd name="T4" fmla="*/ 3003 w 3003"/>
                <a:gd name="T5" fmla="*/ 1850 h 4320"/>
                <a:gd name="T6" fmla="*/ 2778 w 3003"/>
                <a:gd name="T7" fmla="*/ 1690 h 4320"/>
                <a:gd name="T8" fmla="*/ 2137 w 3003"/>
                <a:gd name="T9" fmla="*/ 2195 h 4320"/>
                <a:gd name="T10" fmla="*/ 1575 w 3003"/>
                <a:gd name="T11" fmla="*/ 1682 h 4320"/>
                <a:gd name="T12" fmla="*/ 1262 w 3003"/>
                <a:gd name="T13" fmla="*/ 968 h 4320"/>
                <a:gd name="T14" fmla="*/ 2540 w 3003"/>
                <a:gd name="T15" fmla="*/ 0 h 4320"/>
                <a:gd name="T16" fmla="*/ 1897 w 3003"/>
                <a:gd name="T17" fmla="*/ 0 h 4320"/>
                <a:gd name="T18" fmla="*/ 564 w 3003"/>
                <a:gd name="T19" fmla="*/ 872 h 4320"/>
                <a:gd name="T20" fmla="*/ 1054 w 3003"/>
                <a:gd name="T21" fmla="*/ 2027 h 4320"/>
                <a:gd name="T22" fmla="*/ 1284 w 3003"/>
                <a:gd name="T23" fmla="*/ 2426 h 4320"/>
                <a:gd name="T24" fmla="*/ 0 w 3003"/>
                <a:gd name="T25" fmla="*/ 4320 h 4320"/>
                <a:gd name="T26" fmla="*/ 649 w 3003"/>
                <a:gd name="T27" fmla="*/ 4320 h 4320"/>
                <a:gd name="T28" fmla="*/ 1896 w 3003"/>
                <a:gd name="T29" fmla="*/ 2677 h 4320"/>
                <a:gd name="T30" fmla="*/ 2321 w 3003"/>
                <a:gd name="T31" fmla="*/ 3134 h 4320"/>
                <a:gd name="T32" fmla="*/ 1139 w 3003"/>
                <a:gd name="T33" fmla="*/ 4320 h 4320"/>
                <a:gd name="T34" fmla="*/ 2027 w 3003"/>
                <a:gd name="T35" fmla="*/ 4320 h 4320"/>
                <a:gd name="T36" fmla="*/ 2979 w 3003"/>
                <a:gd name="T37" fmla="*/ 3126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03" h="4320">
                  <a:moveTo>
                    <a:pt x="2979" y="3126"/>
                  </a:moveTo>
                  <a:cubicBezTo>
                    <a:pt x="2979" y="2796"/>
                    <a:pt x="2839" y="2562"/>
                    <a:pt x="2546" y="2437"/>
                  </a:cubicBezTo>
                  <a:cubicBezTo>
                    <a:pt x="2708" y="2297"/>
                    <a:pt x="2852" y="2100"/>
                    <a:pt x="3003" y="1850"/>
                  </a:cubicBezTo>
                  <a:cubicBezTo>
                    <a:pt x="2778" y="1690"/>
                    <a:pt x="2778" y="1690"/>
                    <a:pt x="2778" y="1690"/>
                  </a:cubicBezTo>
                  <a:cubicBezTo>
                    <a:pt x="2538" y="2003"/>
                    <a:pt x="2353" y="2195"/>
                    <a:pt x="2137" y="2195"/>
                  </a:cubicBezTo>
                  <a:cubicBezTo>
                    <a:pt x="1912" y="2195"/>
                    <a:pt x="1744" y="2075"/>
                    <a:pt x="1575" y="1682"/>
                  </a:cubicBezTo>
                  <a:cubicBezTo>
                    <a:pt x="1262" y="968"/>
                    <a:pt x="1262" y="968"/>
                    <a:pt x="1262" y="968"/>
                  </a:cubicBezTo>
                  <a:cubicBezTo>
                    <a:pt x="1772" y="759"/>
                    <a:pt x="2314" y="448"/>
                    <a:pt x="2540" y="0"/>
                  </a:cubicBezTo>
                  <a:cubicBezTo>
                    <a:pt x="1897" y="0"/>
                    <a:pt x="1897" y="0"/>
                    <a:pt x="1897" y="0"/>
                  </a:cubicBezTo>
                  <a:cubicBezTo>
                    <a:pt x="1698" y="356"/>
                    <a:pt x="1202" y="651"/>
                    <a:pt x="564" y="872"/>
                  </a:cubicBezTo>
                  <a:cubicBezTo>
                    <a:pt x="1054" y="2027"/>
                    <a:pt x="1054" y="2027"/>
                    <a:pt x="1054" y="2027"/>
                  </a:cubicBezTo>
                  <a:cubicBezTo>
                    <a:pt x="1126" y="2198"/>
                    <a:pt x="1200" y="2329"/>
                    <a:pt x="1284" y="2426"/>
                  </a:cubicBezTo>
                  <a:cubicBezTo>
                    <a:pt x="491" y="2686"/>
                    <a:pt x="104" y="3451"/>
                    <a:pt x="0" y="4320"/>
                  </a:cubicBezTo>
                  <a:cubicBezTo>
                    <a:pt x="649" y="4320"/>
                    <a:pt x="649" y="4320"/>
                    <a:pt x="649" y="4320"/>
                  </a:cubicBezTo>
                  <a:cubicBezTo>
                    <a:pt x="752" y="3569"/>
                    <a:pt x="1054" y="2677"/>
                    <a:pt x="1896" y="2677"/>
                  </a:cubicBezTo>
                  <a:cubicBezTo>
                    <a:pt x="2241" y="2677"/>
                    <a:pt x="2321" y="2877"/>
                    <a:pt x="2321" y="3134"/>
                  </a:cubicBezTo>
                  <a:cubicBezTo>
                    <a:pt x="2321" y="3618"/>
                    <a:pt x="1938" y="4012"/>
                    <a:pt x="1139" y="4320"/>
                  </a:cubicBezTo>
                  <a:cubicBezTo>
                    <a:pt x="2027" y="4320"/>
                    <a:pt x="2027" y="4320"/>
                    <a:pt x="2027" y="4320"/>
                  </a:cubicBezTo>
                  <a:cubicBezTo>
                    <a:pt x="2605" y="4003"/>
                    <a:pt x="2979" y="3593"/>
                    <a:pt x="2979" y="3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ltGray">
            <a:xfrm>
              <a:off x="1" y="0"/>
              <a:ext cx="1451" cy="1353"/>
            </a:xfrm>
            <a:custGeom>
              <a:avLst/>
              <a:gdLst>
                <a:gd name="T0" fmla="*/ 1451 w 1451"/>
                <a:gd name="T1" fmla="*/ 527 h 1353"/>
                <a:gd name="T2" fmla="*/ 1227 w 1451"/>
                <a:gd name="T3" fmla="*/ 367 h 1353"/>
                <a:gd name="T4" fmla="*/ 585 w 1451"/>
                <a:gd name="T5" fmla="*/ 872 h 1353"/>
                <a:gd name="T6" fmla="*/ 424 w 1451"/>
                <a:gd name="T7" fmla="*/ 287 h 1353"/>
                <a:gd name="T8" fmla="*/ 473 w 1451"/>
                <a:gd name="T9" fmla="*/ 0 h 1353"/>
                <a:gd name="T10" fmla="*/ 0 w 1451"/>
                <a:gd name="T11" fmla="*/ 0 h 1353"/>
                <a:gd name="T12" fmla="*/ 0 w 1451"/>
                <a:gd name="T13" fmla="*/ 1254 h 1353"/>
                <a:gd name="T14" fmla="*/ 344 w 1451"/>
                <a:gd name="T15" fmla="*/ 1353 h 1353"/>
                <a:gd name="T16" fmla="*/ 1451 w 1451"/>
                <a:gd name="T17" fmla="*/ 527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1" h="1353">
                  <a:moveTo>
                    <a:pt x="1451" y="527"/>
                  </a:moveTo>
                  <a:cubicBezTo>
                    <a:pt x="1227" y="367"/>
                    <a:pt x="1227" y="367"/>
                    <a:pt x="1227" y="367"/>
                  </a:cubicBezTo>
                  <a:cubicBezTo>
                    <a:pt x="986" y="680"/>
                    <a:pt x="801" y="872"/>
                    <a:pt x="585" y="872"/>
                  </a:cubicBezTo>
                  <a:cubicBezTo>
                    <a:pt x="384" y="872"/>
                    <a:pt x="344" y="760"/>
                    <a:pt x="424" y="287"/>
                  </a:cubicBezTo>
                  <a:cubicBezTo>
                    <a:pt x="473" y="0"/>
                    <a:pt x="473" y="0"/>
                    <a:pt x="4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4"/>
                    <a:pt x="0" y="1254"/>
                    <a:pt x="0" y="1254"/>
                  </a:cubicBezTo>
                  <a:cubicBezTo>
                    <a:pt x="81" y="1318"/>
                    <a:pt x="194" y="1353"/>
                    <a:pt x="344" y="1353"/>
                  </a:cubicBezTo>
                  <a:cubicBezTo>
                    <a:pt x="842" y="1353"/>
                    <a:pt x="1130" y="1057"/>
                    <a:pt x="1451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ltGray">
            <a:xfrm>
              <a:off x="1" y="0"/>
              <a:ext cx="2600" cy="4320"/>
            </a:xfrm>
            <a:custGeom>
              <a:avLst/>
              <a:gdLst>
                <a:gd name="T0" fmla="*/ 363 w 2601"/>
                <a:gd name="T1" fmla="*/ 2850 h 4320"/>
                <a:gd name="T2" fmla="*/ 932 w 2601"/>
                <a:gd name="T3" fmla="*/ 2297 h 4320"/>
                <a:gd name="T4" fmla="*/ 1526 w 2601"/>
                <a:gd name="T5" fmla="*/ 2978 h 4320"/>
                <a:gd name="T6" fmla="*/ 1790 w 2601"/>
                <a:gd name="T7" fmla="*/ 2938 h 4320"/>
                <a:gd name="T8" fmla="*/ 2025 w 2601"/>
                <a:gd name="T9" fmla="*/ 2604 h 4320"/>
                <a:gd name="T10" fmla="*/ 2321 w 2601"/>
                <a:gd name="T11" fmla="*/ 776 h 4320"/>
                <a:gd name="T12" fmla="*/ 2601 w 2601"/>
                <a:gd name="T13" fmla="*/ 0 h 4320"/>
                <a:gd name="T14" fmla="*/ 1868 w 2601"/>
                <a:gd name="T15" fmla="*/ 0 h 4320"/>
                <a:gd name="T16" fmla="*/ 1540 w 2601"/>
                <a:gd name="T17" fmla="*/ 1994 h 4320"/>
                <a:gd name="T18" fmla="*/ 1020 w 2601"/>
                <a:gd name="T19" fmla="*/ 1928 h 4320"/>
                <a:gd name="T20" fmla="*/ 0 w 2601"/>
                <a:gd name="T21" fmla="*/ 2418 h 4320"/>
                <a:gd name="T22" fmla="*/ 0 w 2601"/>
                <a:gd name="T23" fmla="*/ 3576 h 4320"/>
                <a:gd name="T24" fmla="*/ 990 w 2601"/>
                <a:gd name="T25" fmla="*/ 4320 h 4320"/>
                <a:gd name="T26" fmla="*/ 1740 w 2601"/>
                <a:gd name="T27" fmla="*/ 4320 h 4320"/>
                <a:gd name="T28" fmla="*/ 363 w 2601"/>
                <a:gd name="T29" fmla="*/ 285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1" h="4320">
                  <a:moveTo>
                    <a:pt x="363" y="2850"/>
                  </a:moveTo>
                  <a:cubicBezTo>
                    <a:pt x="363" y="2601"/>
                    <a:pt x="531" y="2297"/>
                    <a:pt x="932" y="2297"/>
                  </a:cubicBezTo>
                  <a:cubicBezTo>
                    <a:pt x="1293" y="2297"/>
                    <a:pt x="1526" y="2505"/>
                    <a:pt x="1526" y="2978"/>
                  </a:cubicBezTo>
                  <a:cubicBezTo>
                    <a:pt x="1790" y="2938"/>
                    <a:pt x="1790" y="2938"/>
                    <a:pt x="1790" y="2938"/>
                  </a:cubicBezTo>
                  <a:cubicBezTo>
                    <a:pt x="1894" y="2883"/>
                    <a:pt x="1999" y="2761"/>
                    <a:pt x="2025" y="2604"/>
                  </a:cubicBezTo>
                  <a:cubicBezTo>
                    <a:pt x="2321" y="776"/>
                    <a:pt x="2321" y="776"/>
                    <a:pt x="2321" y="776"/>
                  </a:cubicBezTo>
                  <a:cubicBezTo>
                    <a:pt x="2368" y="491"/>
                    <a:pt x="2465" y="226"/>
                    <a:pt x="2601" y="0"/>
                  </a:cubicBezTo>
                  <a:cubicBezTo>
                    <a:pt x="1868" y="0"/>
                    <a:pt x="1868" y="0"/>
                    <a:pt x="1868" y="0"/>
                  </a:cubicBezTo>
                  <a:cubicBezTo>
                    <a:pt x="1540" y="1994"/>
                    <a:pt x="1540" y="1994"/>
                    <a:pt x="1540" y="1994"/>
                  </a:cubicBezTo>
                  <a:cubicBezTo>
                    <a:pt x="1393" y="1950"/>
                    <a:pt x="1217" y="1928"/>
                    <a:pt x="1020" y="1928"/>
                  </a:cubicBezTo>
                  <a:cubicBezTo>
                    <a:pt x="529" y="1928"/>
                    <a:pt x="189" y="2127"/>
                    <a:pt x="0" y="2418"/>
                  </a:cubicBezTo>
                  <a:cubicBezTo>
                    <a:pt x="0" y="3576"/>
                    <a:pt x="0" y="3576"/>
                    <a:pt x="0" y="3576"/>
                  </a:cubicBezTo>
                  <a:cubicBezTo>
                    <a:pt x="251" y="3907"/>
                    <a:pt x="714" y="4057"/>
                    <a:pt x="990" y="4320"/>
                  </a:cubicBezTo>
                  <a:cubicBezTo>
                    <a:pt x="1740" y="4320"/>
                    <a:pt x="1740" y="4320"/>
                    <a:pt x="1740" y="4320"/>
                  </a:cubicBezTo>
                  <a:cubicBezTo>
                    <a:pt x="1472" y="3647"/>
                    <a:pt x="363" y="3506"/>
                    <a:pt x="363" y="28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ltGray">
            <a:xfrm>
              <a:off x="5259" y="0"/>
              <a:ext cx="2420" cy="4320"/>
            </a:xfrm>
            <a:custGeom>
              <a:avLst/>
              <a:gdLst>
                <a:gd name="T0" fmla="*/ 2303 w 2421"/>
                <a:gd name="T1" fmla="*/ 0 h 4320"/>
                <a:gd name="T2" fmla="*/ 658 w 2421"/>
                <a:gd name="T3" fmla="*/ 1073 h 4320"/>
                <a:gd name="T4" fmla="*/ 920 w 2421"/>
                <a:gd name="T5" fmla="*/ 0 h 4320"/>
                <a:gd name="T6" fmla="*/ 268 w 2421"/>
                <a:gd name="T7" fmla="*/ 0 h 4320"/>
                <a:gd name="T8" fmla="*/ 0 w 2421"/>
                <a:gd name="T9" fmla="*/ 1410 h 4320"/>
                <a:gd name="T10" fmla="*/ 656 w 2421"/>
                <a:gd name="T11" fmla="*/ 2690 h 4320"/>
                <a:gd name="T12" fmla="*/ 270 w 2421"/>
                <a:gd name="T13" fmla="*/ 3541 h 4320"/>
                <a:gd name="T14" fmla="*/ 692 w 2421"/>
                <a:gd name="T15" fmla="*/ 4320 h 4320"/>
                <a:gd name="T16" fmla="*/ 1749 w 2421"/>
                <a:gd name="T17" fmla="*/ 4320 h 4320"/>
                <a:gd name="T18" fmla="*/ 808 w 2421"/>
                <a:gd name="T19" fmla="*/ 3356 h 4320"/>
                <a:gd name="T20" fmla="*/ 1377 w 2421"/>
                <a:gd name="T21" fmla="*/ 2803 h 4320"/>
                <a:gd name="T22" fmla="*/ 1971 w 2421"/>
                <a:gd name="T23" fmla="*/ 3484 h 4320"/>
                <a:gd name="T24" fmla="*/ 2236 w 2421"/>
                <a:gd name="T25" fmla="*/ 3444 h 4320"/>
                <a:gd name="T26" fmla="*/ 2421 w 2421"/>
                <a:gd name="T27" fmla="*/ 3254 h 4320"/>
                <a:gd name="T28" fmla="*/ 2421 w 2421"/>
                <a:gd name="T29" fmla="*/ 2808 h 4320"/>
                <a:gd name="T30" fmla="*/ 2145 w 2421"/>
                <a:gd name="T31" fmla="*/ 2561 h 4320"/>
                <a:gd name="T32" fmla="*/ 2421 w 2421"/>
                <a:gd name="T33" fmla="*/ 2333 h 4320"/>
                <a:gd name="T34" fmla="*/ 2421 w 2421"/>
                <a:gd name="T35" fmla="*/ 1869 h 4320"/>
                <a:gd name="T36" fmla="*/ 1404 w 2421"/>
                <a:gd name="T37" fmla="*/ 2332 h 4320"/>
                <a:gd name="T38" fmla="*/ 642 w 2421"/>
                <a:gd name="T39" fmla="*/ 1410 h 4320"/>
                <a:gd name="T40" fmla="*/ 2421 w 2421"/>
                <a:gd name="T41" fmla="*/ 670 h 4320"/>
                <a:gd name="T42" fmla="*/ 2421 w 2421"/>
                <a:gd name="T43" fmla="*/ 0 h 4320"/>
                <a:gd name="T44" fmla="*/ 2303 w 2421"/>
                <a:gd name="T45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21" h="4320">
                  <a:moveTo>
                    <a:pt x="2303" y="0"/>
                  </a:moveTo>
                  <a:cubicBezTo>
                    <a:pt x="2148" y="444"/>
                    <a:pt x="1610" y="800"/>
                    <a:pt x="658" y="1073"/>
                  </a:cubicBezTo>
                  <a:cubicBezTo>
                    <a:pt x="694" y="728"/>
                    <a:pt x="768" y="333"/>
                    <a:pt x="920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82" y="414"/>
                    <a:pt x="0" y="907"/>
                    <a:pt x="0" y="1410"/>
                  </a:cubicBezTo>
                  <a:cubicBezTo>
                    <a:pt x="0" y="2100"/>
                    <a:pt x="240" y="2507"/>
                    <a:pt x="656" y="2690"/>
                  </a:cubicBezTo>
                  <a:cubicBezTo>
                    <a:pt x="399" y="2897"/>
                    <a:pt x="270" y="3209"/>
                    <a:pt x="270" y="3541"/>
                  </a:cubicBezTo>
                  <a:cubicBezTo>
                    <a:pt x="270" y="3916"/>
                    <a:pt x="456" y="4143"/>
                    <a:pt x="692" y="4320"/>
                  </a:cubicBezTo>
                  <a:cubicBezTo>
                    <a:pt x="1749" y="4320"/>
                    <a:pt x="1749" y="4320"/>
                    <a:pt x="1749" y="4320"/>
                  </a:cubicBezTo>
                  <a:cubicBezTo>
                    <a:pt x="1333" y="4015"/>
                    <a:pt x="808" y="3807"/>
                    <a:pt x="808" y="3356"/>
                  </a:cubicBezTo>
                  <a:cubicBezTo>
                    <a:pt x="808" y="3107"/>
                    <a:pt x="976" y="2803"/>
                    <a:pt x="1377" y="2803"/>
                  </a:cubicBezTo>
                  <a:cubicBezTo>
                    <a:pt x="1738" y="2803"/>
                    <a:pt x="1971" y="3011"/>
                    <a:pt x="1971" y="3484"/>
                  </a:cubicBezTo>
                  <a:cubicBezTo>
                    <a:pt x="2236" y="3444"/>
                    <a:pt x="2236" y="3444"/>
                    <a:pt x="2236" y="3444"/>
                  </a:cubicBezTo>
                  <a:cubicBezTo>
                    <a:pt x="2305" y="3407"/>
                    <a:pt x="2375" y="3340"/>
                    <a:pt x="2421" y="3254"/>
                  </a:cubicBezTo>
                  <a:cubicBezTo>
                    <a:pt x="2421" y="2808"/>
                    <a:pt x="2421" y="2808"/>
                    <a:pt x="2421" y="2808"/>
                  </a:cubicBezTo>
                  <a:cubicBezTo>
                    <a:pt x="2366" y="2706"/>
                    <a:pt x="2272" y="2623"/>
                    <a:pt x="2145" y="2561"/>
                  </a:cubicBezTo>
                  <a:cubicBezTo>
                    <a:pt x="2248" y="2495"/>
                    <a:pt x="2339" y="2418"/>
                    <a:pt x="2421" y="2333"/>
                  </a:cubicBezTo>
                  <a:cubicBezTo>
                    <a:pt x="2421" y="1869"/>
                    <a:pt x="2421" y="1869"/>
                    <a:pt x="2421" y="1869"/>
                  </a:cubicBezTo>
                  <a:cubicBezTo>
                    <a:pt x="2165" y="2166"/>
                    <a:pt x="1799" y="2332"/>
                    <a:pt x="1404" y="2332"/>
                  </a:cubicBezTo>
                  <a:cubicBezTo>
                    <a:pt x="923" y="2332"/>
                    <a:pt x="642" y="2115"/>
                    <a:pt x="642" y="1410"/>
                  </a:cubicBezTo>
                  <a:cubicBezTo>
                    <a:pt x="1351" y="1253"/>
                    <a:pt x="1987" y="997"/>
                    <a:pt x="2421" y="670"/>
                  </a:cubicBezTo>
                  <a:cubicBezTo>
                    <a:pt x="2421" y="0"/>
                    <a:pt x="2421" y="0"/>
                    <a:pt x="2421" y="0"/>
                  </a:cubicBezTo>
                  <a:lnTo>
                    <a:pt x="23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0838" y="4074530"/>
            <a:ext cx="9216000" cy="90000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algn="l">
              <a:lnSpc>
                <a:spcPct val="9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presentation title – subtitle </a:t>
            </a:r>
            <a:br>
              <a:rPr lang="en-GB"/>
            </a:br>
            <a:r>
              <a:rPr lang="en-GB"/>
              <a:t>– max. two lines</a:t>
            </a:r>
          </a:p>
        </p:txBody>
      </p:sp>
      <p:sp>
        <p:nvSpPr>
          <p:cNvPr id="3" name="SUBTITLE placeholder 1"/>
          <p:cNvSpPr>
            <a:spLocks noGrp="1"/>
          </p:cNvSpPr>
          <p:nvPr>
            <p:ph type="subTitle" idx="1" hasCustomPrompt="1"/>
          </p:nvPr>
        </p:nvSpPr>
        <p:spPr>
          <a:xfrm>
            <a:off x="350838" y="5077820"/>
            <a:ext cx="9216000" cy="21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975" baseline="0">
                <a:solidFill>
                  <a:schemeClr val="bg1"/>
                </a:solidFill>
                <a:latin typeface="Danske Text" panose="00000400000000000000" pitchFamily="2" charset="0"/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pPr lvl="0"/>
            <a:r>
              <a:rPr lang="en-GB"/>
              <a:t>Click to add document type / audience / date [</a:t>
            </a:r>
            <a:r>
              <a:rPr lang="en-GB" err="1"/>
              <a:t>dd</a:t>
            </a:r>
            <a:r>
              <a:rPr lang="en-GB"/>
              <a:t> </a:t>
            </a:r>
            <a:r>
              <a:rPr lang="en-GB" err="1"/>
              <a:t>mmmm</a:t>
            </a:r>
            <a:r>
              <a:rPr lang="en-GB"/>
              <a:t> </a:t>
            </a:r>
            <a:r>
              <a:rPr lang="en-GB" err="1"/>
              <a:t>yyyy</a:t>
            </a:r>
            <a:r>
              <a:rPr lang="en-GB"/>
              <a:t>]</a:t>
            </a:r>
          </a:p>
        </p:txBody>
      </p:sp>
      <p:pic>
        <p:nvPicPr>
          <p:cNvPr id="19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70" y="244198"/>
            <a:ext cx="1639967" cy="2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6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336">
          <p15:clr>
            <a:srgbClr val="F26B43"/>
          </p15:clr>
        </p15:guide>
        <p15:guide id="2" orient="horz" pos="2566">
          <p15:clr>
            <a:srgbClr val="F26B43"/>
          </p15:clr>
        </p15:guide>
        <p15:guide id="3" orient="horz" pos="3198">
          <p15:clr>
            <a:srgbClr val="F26B43"/>
          </p15:clr>
        </p15:guide>
        <p15:guide id="4" orient="horz" pos="3135">
          <p15:clr>
            <a:srgbClr val="F26B43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pler add-in layout: Agenda with pictur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1087712"/>
              </p:ext>
            </p:extLst>
          </p:nvPr>
        </p:nvGraphicFramePr>
        <p:xfrm>
          <a:off x="1291" y="1589"/>
          <a:ext cx="128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6" imgH="367" progId="TCLayout.ActiveDocument.1">
                  <p:embed/>
                </p:oleObj>
              </mc:Choice>
              <mc:Fallback>
                <p:oleObj name="think-cell Slide" r:id="rId3" imgW="366" imgH="36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1" y="1589"/>
                        <a:ext cx="128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1161" y="727199"/>
            <a:ext cx="5440500" cy="684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200055"/>
          </a:xfrm>
        </p:spPr>
        <p:txBody>
          <a:bodyPr bIns="0">
            <a:spAutoFit/>
          </a:bodyPr>
          <a:lstStyle/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dark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very light.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0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97537" y="250748"/>
            <a:ext cx="1067374" cy="198120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371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495">
          <p15:clr>
            <a:srgbClr val="F26B43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522800"/>
            <a:ext cx="9216000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4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1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0">
          <p15:clr>
            <a:srgbClr val="F26B43"/>
          </p15:clr>
        </p15:guide>
        <p15:guide id="2" orient="horz" pos="293">
          <p15:clr>
            <a:srgbClr val="F26B43"/>
          </p15:clr>
        </p15:guide>
        <p15:guide id="3" orient="horz" pos="4188">
          <p15:clr>
            <a:srgbClr val="F26B43"/>
          </p15:clr>
        </p15:guide>
        <p15:guide id="4" orient="horz" pos="4259">
          <p15:clr>
            <a:srgbClr val="F26B43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pler add-in layout: Agenda with pictur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203639"/>
              </p:ext>
            </p:extLst>
          </p:nvPr>
        </p:nvGraphicFramePr>
        <p:xfrm>
          <a:off x="1291" y="1589"/>
          <a:ext cx="128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6" imgH="367" progId="TCLayout.ActiveDocument.1">
                  <p:embed/>
                </p:oleObj>
              </mc:Choice>
              <mc:Fallback>
                <p:oleObj name="think-cell Slide" r:id="rId3" imgW="366" imgH="36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1" y="1589"/>
                        <a:ext cx="128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1161" y="727199"/>
            <a:ext cx="5440500" cy="684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18848"/>
            <a:ext cx="2661750" cy="169277"/>
          </a:xfrm>
        </p:spPr>
        <p:txBody>
          <a:bodyPr bIns="0">
            <a:spAutoFit/>
          </a:bodyPr>
          <a:lstStyle/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light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dark.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0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97537" y="250748"/>
            <a:ext cx="1067374" cy="198120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457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495">
          <p15:clr>
            <a:srgbClr val="F26B43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19" y="182879"/>
            <a:ext cx="950976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1859" y="882376"/>
            <a:ext cx="8098155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8994" y="3869636"/>
            <a:ext cx="7123886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1607662" y="3733800"/>
            <a:ext cx="668655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23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67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38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970" y="1173575"/>
            <a:ext cx="8098155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9316" y="4154520"/>
            <a:ext cx="7124891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1609726" y="4020408"/>
            <a:ext cx="66865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75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8688" y="2057399"/>
            <a:ext cx="386334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435" y="2057400"/>
            <a:ext cx="386334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43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688" y="2001511"/>
            <a:ext cx="386334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8688" y="2721483"/>
            <a:ext cx="386334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703" y="1999032"/>
            <a:ext cx="386334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703" y="2719322"/>
            <a:ext cx="386334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88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46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02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88" y="1097280"/>
            <a:ext cx="307086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424" y="1097280"/>
            <a:ext cx="4495441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8688" y="2834640"/>
            <a:ext cx="307086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35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88" y="1097280"/>
            <a:ext cx="307086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54033" y="1069848"/>
            <a:ext cx="4612512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8688" y="2834640"/>
            <a:ext cx="307086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02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77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762000"/>
            <a:ext cx="1888331" cy="54102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8688" y="762000"/>
            <a:ext cx="6036469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3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– Midnight blue">
    <p:bg>
      <p:bgPr>
        <a:solidFill>
          <a:srgbClr val="00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PATTERN"/>
          <p:cNvGrpSpPr>
            <a:grpSpLocks noChangeAspect="1"/>
          </p:cNvGrpSpPr>
          <p:nvPr userDrawn="1"/>
        </p:nvGrpSpPr>
        <p:grpSpPr bwMode="ltGray">
          <a:xfrm>
            <a:off x="1291" y="0"/>
            <a:ext cx="9903420" cy="6858000"/>
            <a:chOff x="1" y="0"/>
            <a:chExt cx="7678" cy="4320"/>
          </a:xfrm>
          <a:solidFill>
            <a:srgbClr val="002A44"/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ltGray">
            <a:xfrm>
              <a:off x="2150" y="0"/>
              <a:ext cx="3003" cy="4320"/>
            </a:xfrm>
            <a:custGeom>
              <a:avLst/>
              <a:gdLst>
                <a:gd name="T0" fmla="*/ 2979 w 3003"/>
                <a:gd name="T1" fmla="*/ 3126 h 4320"/>
                <a:gd name="T2" fmla="*/ 2546 w 3003"/>
                <a:gd name="T3" fmla="*/ 2437 h 4320"/>
                <a:gd name="T4" fmla="*/ 3003 w 3003"/>
                <a:gd name="T5" fmla="*/ 1850 h 4320"/>
                <a:gd name="T6" fmla="*/ 2778 w 3003"/>
                <a:gd name="T7" fmla="*/ 1690 h 4320"/>
                <a:gd name="T8" fmla="*/ 2137 w 3003"/>
                <a:gd name="T9" fmla="*/ 2195 h 4320"/>
                <a:gd name="T10" fmla="*/ 1575 w 3003"/>
                <a:gd name="T11" fmla="*/ 1682 h 4320"/>
                <a:gd name="T12" fmla="*/ 1262 w 3003"/>
                <a:gd name="T13" fmla="*/ 968 h 4320"/>
                <a:gd name="T14" fmla="*/ 2540 w 3003"/>
                <a:gd name="T15" fmla="*/ 0 h 4320"/>
                <a:gd name="T16" fmla="*/ 1897 w 3003"/>
                <a:gd name="T17" fmla="*/ 0 h 4320"/>
                <a:gd name="T18" fmla="*/ 564 w 3003"/>
                <a:gd name="T19" fmla="*/ 872 h 4320"/>
                <a:gd name="T20" fmla="*/ 1054 w 3003"/>
                <a:gd name="T21" fmla="*/ 2027 h 4320"/>
                <a:gd name="T22" fmla="*/ 1284 w 3003"/>
                <a:gd name="T23" fmla="*/ 2426 h 4320"/>
                <a:gd name="T24" fmla="*/ 0 w 3003"/>
                <a:gd name="T25" fmla="*/ 4320 h 4320"/>
                <a:gd name="T26" fmla="*/ 649 w 3003"/>
                <a:gd name="T27" fmla="*/ 4320 h 4320"/>
                <a:gd name="T28" fmla="*/ 1896 w 3003"/>
                <a:gd name="T29" fmla="*/ 2677 h 4320"/>
                <a:gd name="T30" fmla="*/ 2321 w 3003"/>
                <a:gd name="T31" fmla="*/ 3134 h 4320"/>
                <a:gd name="T32" fmla="*/ 1139 w 3003"/>
                <a:gd name="T33" fmla="*/ 4320 h 4320"/>
                <a:gd name="T34" fmla="*/ 2027 w 3003"/>
                <a:gd name="T35" fmla="*/ 4320 h 4320"/>
                <a:gd name="T36" fmla="*/ 2979 w 3003"/>
                <a:gd name="T37" fmla="*/ 3126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03" h="4320">
                  <a:moveTo>
                    <a:pt x="2979" y="3126"/>
                  </a:moveTo>
                  <a:cubicBezTo>
                    <a:pt x="2979" y="2796"/>
                    <a:pt x="2839" y="2562"/>
                    <a:pt x="2546" y="2437"/>
                  </a:cubicBezTo>
                  <a:cubicBezTo>
                    <a:pt x="2708" y="2297"/>
                    <a:pt x="2852" y="2100"/>
                    <a:pt x="3003" y="1850"/>
                  </a:cubicBezTo>
                  <a:cubicBezTo>
                    <a:pt x="2778" y="1690"/>
                    <a:pt x="2778" y="1690"/>
                    <a:pt x="2778" y="1690"/>
                  </a:cubicBezTo>
                  <a:cubicBezTo>
                    <a:pt x="2538" y="2003"/>
                    <a:pt x="2353" y="2195"/>
                    <a:pt x="2137" y="2195"/>
                  </a:cubicBezTo>
                  <a:cubicBezTo>
                    <a:pt x="1912" y="2195"/>
                    <a:pt x="1744" y="2075"/>
                    <a:pt x="1575" y="1682"/>
                  </a:cubicBezTo>
                  <a:cubicBezTo>
                    <a:pt x="1262" y="968"/>
                    <a:pt x="1262" y="968"/>
                    <a:pt x="1262" y="968"/>
                  </a:cubicBezTo>
                  <a:cubicBezTo>
                    <a:pt x="1772" y="759"/>
                    <a:pt x="2314" y="448"/>
                    <a:pt x="2540" y="0"/>
                  </a:cubicBezTo>
                  <a:cubicBezTo>
                    <a:pt x="1897" y="0"/>
                    <a:pt x="1897" y="0"/>
                    <a:pt x="1897" y="0"/>
                  </a:cubicBezTo>
                  <a:cubicBezTo>
                    <a:pt x="1698" y="356"/>
                    <a:pt x="1202" y="651"/>
                    <a:pt x="564" y="872"/>
                  </a:cubicBezTo>
                  <a:cubicBezTo>
                    <a:pt x="1054" y="2027"/>
                    <a:pt x="1054" y="2027"/>
                    <a:pt x="1054" y="2027"/>
                  </a:cubicBezTo>
                  <a:cubicBezTo>
                    <a:pt x="1126" y="2198"/>
                    <a:pt x="1200" y="2329"/>
                    <a:pt x="1284" y="2426"/>
                  </a:cubicBezTo>
                  <a:cubicBezTo>
                    <a:pt x="491" y="2686"/>
                    <a:pt x="104" y="3451"/>
                    <a:pt x="0" y="4320"/>
                  </a:cubicBezTo>
                  <a:cubicBezTo>
                    <a:pt x="649" y="4320"/>
                    <a:pt x="649" y="4320"/>
                    <a:pt x="649" y="4320"/>
                  </a:cubicBezTo>
                  <a:cubicBezTo>
                    <a:pt x="752" y="3569"/>
                    <a:pt x="1054" y="2677"/>
                    <a:pt x="1896" y="2677"/>
                  </a:cubicBezTo>
                  <a:cubicBezTo>
                    <a:pt x="2241" y="2677"/>
                    <a:pt x="2321" y="2877"/>
                    <a:pt x="2321" y="3134"/>
                  </a:cubicBezTo>
                  <a:cubicBezTo>
                    <a:pt x="2321" y="3618"/>
                    <a:pt x="1938" y="4012"/>
                    <a:pt x="1139" y="4320"/>
                  </a:cubicBezTo>
                  <a:cubicBezTo>
                    <a:pt x="2027" y="4320"/>
                    <a:pt x="2027" y="4320"/>
                    <a:pt x="2027" y="4320"/>
                  </a:cubicBezTo>
                  <a:cubicBezTo>
                    <a:pt x="2605" y="4003"/>
                    <a:pt x="2979" y="3593"/>
                    <a:pt x="2979" y="3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ltGray">
            <a:xfrm>
              <a:off x="1" y="0"/>
              <a:ext cx="1451" cy="1353"/>
            </a:xfrm>
            <a:custGeom>
              <a:avLst/>
              <a:gdLst>
                <a:gd name="T0" fmla="*/ 1451 w 1451"/>
                <a:gd name="T1" fmla="*/ 527 h 1353"/>
                <a:gd name="T2" fmla="*/ 1227 w 1451"/>
                <a:gd name="T3" fmla="*/ 367 h 1353"/>
                <a:gd name="T4" fmla="*/ 585 w 1451"/>
                <a:gd name="T5" fmla="*/ 872 h 1353"/>
                <a:gd name="T6" fmla="*/ 424 w 1451"/>
                <a:gd name="T7" fmla="*/ 287 h 1353"/>
                <a:gd name="T8" fmla="*/ 473 w 1451"/>
                <a:gd name="T9" fmla="*/ 0 h 1353"/>
                <a:gd name="T10" fmla="*/ 0 w 1451"/>
                <a:gd name="T11" fmla="*/ 0 h 1353"/>
                <a:gd name="T12" fmla="*/ 0 w 1451"/>
                <a:gd name="T13" fmla="*/ 1254 h 1353"/>
                <a:gd name="T14" fmla="*/ 344 w 1451"/>
                <a:gd name="T15" fmla="*/ 1353 h 1353"/>
                <a:gd name="T16" fmla="*/ 1451 w 1451"/>
                <a:gd name="T17" fmla="*/ 527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1" h="1353">
                  <a:moveTo>
                    <a:pt x="1451" y="527"/>
                  </a:moveTo>
                  <a:cubicBezTo>
                    <a:pt x="1227" y="367"/>
                    <a:pt x="1227" y="367"/>
                    <a:pt x="1227" y="367"/>
                  </a:cubicBezTo>
                  <a:cubicBezTo>
                    <a:pt x="986" y="680"/>
                    <a:pt x="801" y="872"/>
                    <a:pt x="585" y="872"/>
                  </a:cubicBezTo>
                  <a:cubicBezTo>
                    <a:pt x="384" y="872"/>
                    <a:pt x="344" y="760"/>
                    <a:pt x="424" y="287"/>
                  </a:cubicBezTo>
                  <a:cubicBezTo>
                    <a:pt x="473" y="0"/>
                    <a:pt x="473" y="0"/>
                    <a:pt x="4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4"/>
                    <a:pt x="0" y="1254"/>
                    <a:pt x="0" y="1254"/>
                  </a:cubicBezTo>
                  <a:cubicBezTo>
                    <a:pt x="81" y="1318"/>
                    <a:pt x="194" y="1353"/>
                    <a:pt x="344" y="1353"/>
                  </a:cubicBezTo>
                  <a:cubicBezTo>
                    <a:pt x="842" y="1353"/>
                    <a:pt x="1130" y="1057"/>
                    <a:pt x="1451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ltGray">
            <a:xfrm>
              <a:off x="1" y="0"/>
              <a:ext cx="2600" cy="4320"/>
            </a:xfrm>
            <a:custGeom>
              <a:avLst/>
              <a:gdLst>
                <a:gd name="T0" fmla="*/ 363 w 2601"/>
                <a:gd name="T1" fmla="*/ 2850 h 4320"/>
                <a:gd name="T2" fmla="*/ 932 w 2601"/>
                <a:gd name="T3" fmla="*/ 2297 h 4320"/>
                <a:gd name="T4" fmla="*/ 1526 w 2601"/>
                <a:gd name="T5" fmla="*/ 2978 h 4320"/>
                <a:gd name="T6" fmla="*/ 1790 w 2601"/>
                <a:gd name="T7" fmla="*/ 2938 h 4320"/>
                <a:gd name="T8" fmla="*/ 2025 w 2601"/>
                <a:gd name="T9" fmla="*/ 2604 h 4320"/>
                <a:gd name="T10" fmla="*/ 2321 w 2601"/>
                <a:gd name="T11" fmla="*/ 776 h 4320"/>
                <a:gd name="T12" fmla="*/ 2601 w 2601"/>
                <a:gd name="T13" fmla="*/ 0 h 4320"/>
                <a:gd name="T14" fmla="*/ 1868 w 2601"/>
                <a:gd name="T15" fmla="*/ 0 h 4320"/>
                <a:gd name="T16" fmla="*/ 1540 w 2601"/>
                <a:gd name="T17" fmla="*/ 1994 h 4320"/>
                <a:gd name="T18" fmla="*/ 1020 w 2601"/>
                <a:gd name="T19" fmla="*/ 1928 h 4320"/>
                <a:gd name="T20" fmla="*/ 0 w 2601"/>
                <a:gd name="T21" fmla="*/ 2418 h 4320"/>
                <a:gd name="T22" fmla="*/ 0 w 2601"/>
                <a:gd name="T23" fmla="*/ 3576 h 4320"/>
                <a:gd name="T24" fmla="*/ 990 w 2601"/>
                <a:gd name="T25" fmla="*/ 4320 h 4320"/>
                <a:gd name="T26" fmla="*/ 1740 w 2601"/>
                <a:gd name="T27" fmla="*/ 4320 h 4320"/>
                <a:gd name="T28" fmla="*/ 363 w 2601"/>
                <a:gd name="T29" fmla="*/ 285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1" h="4320">
                  <a:moveTo>
                    <a:pt x="363" y="2850"/>
                  </a:moveTo>
                  <a:cubicBezTo>
                    <a:pt x="363" y="2601"/>
                    <a:pt x="531" y="2297"/>
                    <a:pt x="932" y="2297"/>
                  </a:cubicBezTo>
                  <a:cubicBezTo>
                    <a:pt x="1293" y="2297"/>
                    <a:pt x="1526" y="2505"/>
                    <a:pt x="1526" y="2978"/>
                  </a:cubicBezTo>
                  <a:cubicBezTo>
                    <a:pt x="1790" y="2938"/>
                    <a:pt x="1790" y="2938"/>
                    <a:pt x="1790" y="2938"/>
                  </a:cubicBezTo>
                  <a:cubicBezTo>
                    <a:pt x="1894" y="2883"/>
                    <a:pt x="1999" y="2761"/>
                    <a:pt x="2025" y="2604"/>
                  </a:cubicBezTo>
                  <a:cubicBezTo>
                    <a:pt x="2321" y="776"/>
                    <a:pt x="2321" y="776"/>
                    <a:pt x="2321" y="776"/>
                  </a:cubicBezTo>
                  <a:cubicBezTo>
                    <a:pt x="2368" y="491"/>
                    <a:pt x="2465" y="226"/>
                    <a:pt x="2601" y="0"/>
                  </a:cubicBezTo>
                  <a:cubicBezTo>
                    <a:pt x="1868" y="0"/>
                    <a:pt x="1868" y="0"/>
                    <a:pt x="1868" y="0"/>
                  </a:cubicBezTo>
                  <a:cubicBezTo>
                    <a:pt x="1540" y="1994"/>
                    <a:pt x="1540" y="1994"/>
                    <a:pt x="1540" y="1994"/>
                  </a:cubicBezTo>
                  <a:cubicBezTo>
                    <a:pt x="1393" y="1950"/>
                    <a:pt x="1217" y="1928"/>
                    <a:pt x="1020" y="1928"/>
                  </a:cubicBezTo>
                  <a:cubicBezTo>
                    <a:pt x="529" y="1928"/>
                    <a:pt x="189" y="2127"/>
                    <a:pt x="0" y="2418"/>
                  </a:cubicBezTo>
                  <a:cubicBezTo>
                    <a:pt x="0" y="3576"/>
                    <a:pt x="0" y="3576"/>
                    <a:pt x="0" y="3576"/>
                  </a:cubicBezTo>
                  <a:cubicBezTo>
                    <a:pt x="251" y="3907"/>
                    <a:pt x="714" y="4057"/>
                    <a:pt x="990" y="4320"/>
                  </a:cubicBezTo>
                  <a:cubicBezTo>
                    <a:pt x="1740" y="4320"/>
                    <a:pt x="1740" y="4320"/>
                    <a:pt x="1740" y="4320"/>
                  </a:cubicBezTo>
                  <a:cubicBezTo>
                    <a:pt x="1472" y="3647"/>
                    <a:pt x="363" y="3506"/>
                    <a:pt x="363" y="28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ltGray">
            <a:xfrm>
              <a:off x="5259" y="0"/>
              <a:ext cx="2420" cy="4320"/>
            </a:xfrm>
            <a:custGeom>
              <a:avLst/>
              <a:gdLst>
                <a:gd name="T0" fmla="*/ 2303 w 2421"/>
                <a:gd name="T1" fmla="*/ 0 h 4320"/>
                <a:gd name="T2" fmla="*/ 658 w 2421"/>
                <a:gd name="T3" fmla="*/ 1073 h 4320"/>
                <a:gd name="T4" fmla="*/ 920 w 2421"/>
                <a:gd name="T5" fmla="*/ 0 h 4320"/>
                <a:gd name="T6" fmla="*/ 268 w 2421"/>
                <a:gd name="T7" fmla="*/ 0 h 4320"/>
                <a:gd name="T8" fmla="*/ 0 w 2421"/>
                <a:gd name="T9" fmla="*/ 1410 h 4320"/>
                <a:gd name="T10" fmla="*/ 656 w 2421"/>
                <a:gd name="T11" fmla="*/ 2690 h 4320"/>
                <a:gd name="T12" fmla="*/ 270 w 2421"/>
                <a:gd name="T13" fmla="*/ 3541 h 4320"/>
                <a:gd name="T14" fmla="*/ 692 w 2421"/>
                <a:gd name="T15" fmla="*/ 4320 h 4320"/>
                <a:gd name="T16" fmla="*/ 1749 w 2421"/>
                <a:gd name="T17" fmla="*/ 4320 h 4320"/>
                <a:gd name="T18" fmla="*/ 808 w 2421"/>
                <a:gd name="T19" fmla="*/ 3356 h 4320"/>
                <a:gd name="T20" fmla="*/ 1377 w 2421"/>
                <a:gd name="T21" fmla="*/ 2803 h 4320"/>
                <a:gd name="T22" fmla="*/ 1971 w 2421"/>
                <a:gd name="T23" fmla="*/ 3484 h 4320"/>
                <a:gd name="T24" fmla="*/ 2236 w 2421"/>
                <a:gd name="T25" fmla="*/ 3444 h 4320"/>
                <a:gd name="T26" fmla="*/ 2421 w 2421"/>
                <a:gd name="T27" fmla="*/ 3254 h 4320"/>
                <a:gd name="T28" fmla="*/ 2421 w 2421"/>
                <a:gd name="T29" fmla="*/ 2808 h 4320"/>
                <a:gd name="T30" fmla="*/ 2145 w 2421"/>
                <a:gd name="T31" fmla="*/ 2561 h 4320"/>
                <a:gd name="T32" fmla="*/ 2421 w 2421"/>
                <a:gd name="T33" fmla="*/ 2333 h 4320"/>
                <a:gd name="T34" fmla="*/ 2421 w 2421"/>
                <a:gd name="T35" fmla="*/ 1869 h 4320"/>
                <a:gd name="T36" fmla="*/ 1404 w 2421"/>
                <a:gd name="T37" fmla="*/ 2332 h 4320"/>
                <a:gd name="T38" fmla="*/ 642 w 2421"/>
                <a:gd name="T39" fmla="*/ 1410 h 4320"/>
                <a:gd name="T40" fmla="*/ 2421 w 2421"/>
                <a:gd name="T41" fmla="*/ 670 h 4320"/>
                <a:gd name="T42" fmla="*/ 2421 w 2421"/>
                <a:gd name="T43" fmla="*/ 0 h 4320"/>
                <a:gd name="T44" fmla="*/ 2303 w 2421"/>
                <a:gd name="T45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21" h="4320">
                  <a:moveTo>
                    <a:pt x="2303" y="0"/>
                  </a:moveTo>
                  <a:cubicBezTo>
                    <a:pt x="2148" y="444"/>
                    <a:pt x="1610" y="800"/>
                    <a:pt x="658" y="1073"/>
                  </a:cubicBezTo>
                  <a:cubicBezTo>
                    <a:pt x="694" y="728"/>
                    <a:pt x="768" y="333"/>
                    <a:pt x="920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82" y="414"/>
                    <a:pt x="0" y="907"/>
                    <a:pt x="0" y="1410"/>
                  </a:cubicBezTo>
                  <a:cubicBezTo>
                    <a:pt x="0" y="2100"/>
                    <a:pt x="240" y="2507"/>
                    <a:pt x="656" y="2690"/>
                  </a:cubicBezTo>
                  <a:cubicBezTo>
                    <a:pt x="399" y="2897"/>
                    <a:pt x="270" y="3209"/>
                    <a:pt x="270" y="3541"/>
                  </a:cubicBezTo>
                  <a:cubicBezTo>
                    <a:pt x="270" y="3916"/>
                    <a:pt x="456" y="4143"/>
                    <a:pt x="692" y="4320"/>
                  </a:cubicBezTo>
                  <a:cubicBezTo>
                    <a:pt x="1749" y="4320"/>
                    <a:pt x="1749" y="4320"/>
                    <a:pt x="1749" y="4320"/>
                  </a:cubicBezTo>
                  <a:cubicBezTo>
                    <a:pt x="1333" y="4015"/>
                    <a:pt x="808" y="3807"/>
                    <a:pt x="808" y="3356"/>
                  </a:cubicBezTo>
                  <a:cubicBezTo>
                    <a:pt x="808" y="3107"/>
                    <a:pt x="976" y="2803"/>
                    <a:pt x="1377" y="2803"/>
                  </a:cubicBezTo>
                  <a:cubicBezTo>
                    <a:pt x="1738" y="2803"/>
                    <a:pt x="1971" y="3011"/>
                    <a:pt x="1971" y="3484"/>
                  </a:cubicBezTo>
                  <a:cubicBezTo>
                    <a:pt x="2236" y="3444"/>
                    <a:pt x="2236" y="3444"/>
                    <a:pt x="2236" y="3444"/>
                  </a:cubicBezTo>
                  <a:cubicBezTo>
                    <a:pt x="2305" y="3407"/>
                    <a:pt x="2375" y="3340"/>
                    <a:pt x="2421" y="3254"/>
                  </a:cubicBezTo>
                  <a:cubicBezTo>
                    <a:pt x="2421" y="2808"/>
                    <a:pt x="2421" y="2808"/>
                    <a:pt x="2421" y="2808"/>
                  </a:cubicBezTo>
                  <a:cubicBezTo>
                    <a:pt x="2366" y="2706"/>
                    <a:pt x="2272" y="2623"/>
                    <a:pt x="2145" y="2561"/>
                  </a:cubicBezTo>
                  <a:cubicBezTo>
                    <a:pt x="2248" y="2495"/>
                    <a:pt x="2339" y="2418"/>
                    <a:pt x="2421" y="2333"/>
                  </a:cubicBezTo>
                  <a:cubicBezTo>
                    <a:pt x="2421" y="1869"/>
                    <a:pt x="2421" y="1869"/>
                    <a:pt x="2421" y="1869"/>
                  </a:cubicBezTo>
                  <a:cubicBezTo>
                    <a:pt x="2165" y="2166"/>
                    <a:pt x="1799" y="2332"/>
                    <a:pt x="1404" y="2332"/>
                  </a:cubicBezTo>
                  <a:cubicBezTo>
                    <a:pt x="923" y="2332"/>
                    <a:pt x="642" y="2115"/>
                    <a:pt x="642" y="1410"/>
                  </a:cubicBezTo>
                  <a:cubicBezTo>
                    <a:pt x="1351" y="1253"/>
                    <a:pt x="1987" y="997"/>
                    <a:pt x="2421" y="670"/>
                  </a:cubicBezTo>
                  <a:cubicBezTo>
                    <a:pt x="2421" y="0"/>
                    <a:pt x="2421" y="0"/>
                    <a:pt x="2421" y="0"/>
                  </a:cubicBezTo>
                  <a:lnTo>
                    <a:pt x="23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0838" y="4074530"/>
            <a:ext cx="9216000" cy="90000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algn="l">
              <a:lnSpc>
                <a:spcPct val="9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presentation title – subtitle </a:t>
            </a:r>
            <a:br>
              <a:rPr lang="en-GB"/>
            </a:br>
            <a:r>
              <a:rPr lang="en-GB"/>
              <a:t>– max. two lines</a:t>
            </a:r>
          </a:p>
        </p:txBody>
      </p:sp>
      <p:sp>
        <p:nvSpPr>
          <p:cNvPr id="3" name="SUBTITLE placeholder 1"/>
          <p:cNvSpPr>
            <a:spLocks noGrp="1"/>
          </p:cNvSpPr>
          <p:nvPr>
            <p:ph type="subTitle" idx="1" hasCustomPrompt="1"/>
          </p:nvPr>
        </p:nvSpPr>
        <p:spPr>
          <a:xfrm>
            <a:off x="350838" y="5077820"/>
            <a:ext cx="9216000" cy="21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975" baseline="0">
                <a:solidFill>
                  <a:schemeClr val="bg1"/>
                </a:solidFill>
                <a:latin typeface="Danske Text" panose="00000400000000000000" pitchFamily="2" charset="0"/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pPr lvl="0"/>
            <a:r>
              <a:rPr lang="en-GB"/>
              <a:t>Click to add document type / audience / date [</a:t>
            </a:r>
            <a:r>
              <a:rPr lang="en-GB" err="1"/>
              <a:t>dd</a:t>
            </a:r>
            <a:r>
              <a:rPr lang="en-GB"/>
              <a:t> </a:t>
            </a:r>
            <a:r>
              <a:rPr lang="en-GB" err="1"/>
              <a:t>mmmm</a:t>
            </a:r>
            <a:r>
              <a:rPr lang="en-GB"/>
              <a:t> </a:t>
            </a:r>
            <a:r>
              <a:rPr lang="en-GB" err="1"/>
              <a:t>yyyy</a:t>
            </a:r>
            <a:r>
              <a:rPr lang="en-GB"/>
              <a:t>]</a:t>
            </a:r>
          </a:p>
        </p:txBody>
      </p:sp>
      <p:pic>
        <p:nvPicPr>
          <p:cNvPr id="19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70" y="244198"/>
            <a:ext cx="1639967" cy="2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336">
          <p15:clr>
            <a:srgbClr val="F26B43"/>
          </p15:clr>
        </p15:guide>
        <p15:guide id="2" orient="horz" pos="2566">
          <p15:clr>
            <a:srgbClr val="F26B43"/>
          </p15:clr>
        </p15:guide>
        <p15:guide id="3" orient="horz" pos="3198">
          <p15:clr>
            <a:srgbClr val="F26B43"/>
          </p15:clr>
        </p15:guide>
        <p15:guide id="4" orient="horz" pos="3135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0223" y="533400"/>
            <a:ext cx="34671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850" y="533400"/>
            <a:ext cx="4808651" cy="54864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70223" y="2209803"/>
            <a:ext cx="34671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81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pler add-in layout: Agenda with pictur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203639"/>
              </p:ext>
            </p:extLst>
          </p:nvPr>
        </p:nvGraphicFramePr>
        <p:xfrm>
          <a:off x="1291" y="1589"/>
          <a:ext cx="128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6" imgH="367" progId="TCLayout.ActiveDocument.1">
                  <p:embed/>
                </p:oleObj>
              </mc:Choice>
              <mc:Fallback>
                <p:oleObj name="think-cell Slide" r:id="rId3" imgW="366" imgH="36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1" y="1589"/>
                        <a:ext cx="128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1161" y="727199"/>
            <a:ext cx="5440500" cy="684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18848"/>
            <a:ext cx="2661750" cy="169277"/>
          </a:xfrm>
        </p:spPr>
        <p:txBody>
          <a:bodyPr bIns="0">
            <a:spAutoFit/>
          </a:bodyPr>
          <a:lstStyle/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light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dark.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0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97537" y="250748"/>
            <a:ext cx="1067374" cy="198120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852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495">
          <p15:clr>
            <a:srgbClr val="F26B43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522800"/>
            <a:ext cx="9216000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4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4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0">
          <p15:clr>
            <a:srgbClr val="F26B43"/>
          </p15:clr>
        </p15:guide>
        <p15:guide id="2" orient="horz" pos="293">
          <p15:clr>
            <a:srgbClr val="F26B43"/>
          </p15:clr>
        </p15:guide>
        <p15:guide id="3" orient="horz" pos="4188">
          <p15:clr>
            <a:srgbClr val="F26B43"/>
          </p15:clr>
        </p15:guide>
        <p15:guide id="4" orient="horz" pos="4259">
          <p15:clr>
            <a:srgbClr val="F26B43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171" y="-8468"/>
            <a:ext cx="9935592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4812" y="2404534"/>
            <a:ext cx="631227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4812" y="4050835"/>
            <a:ext cx="631227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42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34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399" y="2700869"/>
            <a:ext cx="6876691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399" y="4527448"/>
            <a:ext cx="6876691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23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609600"/>
            <a:ext cx="6876690" cy="132080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01" y="2160589"/>
            <a:ext cx="3345451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637" y="2160590"/>
            <a:ext cx="3345453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10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609600"/>
            <a:ext cx="6876689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399" y="2160983"/>
            <a:ext cx="334822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399" y="2737247"/>
            <a:ext cx="3348228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88860" y="2160983"/>
            <a:ext cx="334822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88860" y="2737247"/>
            <a:ext cx="3348228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86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399" y="609600"/>
            <a:ext cx="6876690" cy="132080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84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79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399" y="1498604"/>
            <a:ext cx="3022697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882" y="514926"/>
            <a:ext cx="3668207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399" y="2777069"/>
            <a:ext cx="3022697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02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0450" y="1447800"/>
            <a:ext cx="3860196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25500" y="914400"/>
            <a:ext cx="3554389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0696" y="2743200"/>
            <a:ext cx="3861242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7850" y="6172201"/>
            <a:ext cx="629603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79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399" y="4800600"/>
            <a:ext cx="687669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399" y="609600"/>
            <a:ext cx="6876690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399" y="5367338"/>
            <a:ext cx="6876690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97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609600"/>
            <a:ext cx="6876690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4470400"/>
            <a:ext cx="6876690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20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59" y="609600"/>
            <a:ext cx="6578197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92830" y="3632200"/>
            <a:ext cx="58714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399" y="4470400"/>
            <a:ext cx="687669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22937" y="790378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GB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0008" y="2886556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GB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698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399" y="1931988"/>
            <a:ext cx="6876691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399" y="4527448"/>
            <a:ext cx="687669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33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59" y="609600"/>
            <a:ext cx="6578197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60397" y="4013200"/>
            <a:ext cx="687669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399" y="4527448"/>
            <a:ext cx="687669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22937" y="790378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GB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0008" y="2886556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GB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323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169" y="609600"/>
            <a:ext cx="6869920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60397" y="4013200"/>
            <a:ext cx="687669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399" y="4527448"/>
            <a:ext cx="687669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5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11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75421" y="609601"/>
            <a:ext cx="1060380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399" y="609601"/>
            <a:ext cx="5627945" cy="525145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85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– Midnight blue">
    <p:bg>
      <p:bgPr>
        <a:solidFill>
          <a:srgbClr val="00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PATTERN"/>
          <p:cNvGrpSpPr>
            <a:grpSpLocks noChangeAspect="1"/>
          </p:cNvGrpSpPr>
          <p:nvPr userDrawn="1"/>
        </p:nvGrpSpPr>
        <p:grpSpPr bwMode="ltGray">
          <a:xfrm>
            <a:off x="1291" y="0"/>
            <a:ext cx="9903420" cy="6858000"/>
            <a:chOff x="1" y="0"/>
            <a:chExt cx="7678" cy="4320"/>
          </a:xfrm>
          <a:solidFill>
            <a:srgbClr val="002A44"/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ltGray">
            <a:xfrm>
              <a:off x="2150" y="0"/>
              <a:ext cx="3003" cy="4320"/>
            </a:xfrm>
            <a:custGeom>
              <a:avLst/>
              <a:gdLst>
                <a:gd name="T0" fmla="*/ 2979 w 3003"/>
                <a:gd name="T1" fmla="*/ 3126 h 4320"/>
                <a:gd name="T2" fmla="*/ 2546 w 3003"/>
                <a:gd name="T3" fmla="*/ 2437 h 4320"/>
                <a:gd name="T4" fmla="*/ 3003 w 3003"/>
                <a:gd name="T5" fmla="*/ 1850 h 4320"/>
                <a:gd name="T6" fmla="*/ 2778 w 3003"/>
                <a:gd name="T7" fmla="*/ 1690 h 4320"/>
                <a:gd name="T8" fmla="*/ 2137 w 3003"/>
                <a:gd name="T9" fmla="*/ 2195 h 4320"/>
                <a:gd name="T10" fmla="*/ 1575 w 3003"/>
                <a:gd name="T11" fmla="*/ 1682 h 4320"/>
                <a:gd name="T12" fmla="*/ 1262 w 3003"/>
                <a:gd name="T13" fmla="*/ 968 h 4320"/>
                <a:gd name="T14" fmla="*/ 2540 w 3003"/>
                <a:gd name="T15" fmla="*/ 0 h 4320"/>
                <a:gd name="T16" fmla="*/ 1897 w 3003"/>
                <a:gd name="T17" fmla="*/ 0 h 4320"/>
                <a:gd name="T18" fmla="*/ 564 w 3003"/>
                <a:gd name="T19" fmla="*/ 872 h 4320"/>
                <a:gd name="T20" fmla="*/ 1054 w 3003"/>
                <a:gd name="T21" fmla="*/ 2027 h 4320"/>
                <a:gd name="T22" fmla="*/ 1284 w 3003"/>
                <a:gd name="T23" fmla="*/ 2426 h 4320"/>
                <a:gd name="T24" fmla="*/ 0 w 3003"/>
                <a:gd name="T25" fmla="*/ 4320 h 4320"/>
                <a:gd name="T26" fmla="*/ 649 w 3003"/>
                <a:gd name="T27" fmla="*/ 4320 h 4320"/>
                <a:gd name="T28" fmla="*/ 1896 w 3003"/>
                <a:gd name="T29" fmla="*/ 2677 h 4320"/>
                <a:gd name="T30" fmla="*/ 2321 w 3003"/>
                <a:gd name="T31" fmla="*/ 3134 h 4320"/>
                <a:gd name="T32" fmla="*/ 1139 w 3003"/>
                <a:gd name="T33" fmla="*/ 4320 h 4320"/>
                <a:gd name="T34" fmla="*/ 2027 w 3003"/>
                <a:gd name="T35" fmla="*/ 4320 h 4320"/>
                <a:gd name="T36" fmla="*/ 2979 w 3003"/>
                <a:gd name="T37" fmla="*/ 3126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03" h="4320">
                  <a:moveTo>
                    <a:pt x="2979" y="3126"/>
                  </a:moveTo>
                  <a:cubicBezTo>
                    <a:pt x="2979" y="2796"/>
                    <a:pt x="2839" y="2562"/>
                    <a:pt x="2546" y="2437"/>
                  </a:cubicBezTo>
                  <a:cubicBezTo>
                    <a:pt x="2708" y="2297"/>
                    <a:pt x="2852" y="2100"/>
                    <a:pt x="3003" y="1850"/>
                  </a:cubicBezTo>
                  <a:cubicBezTo>
                    <a:pt x="2778" y="1690"/>
                    <a:pt x="2778" y="1690"/>
                    <a:pt x="2778" y="1690"/>
                  </a:cubicBezTo>
                  <a:cubicBezTo>
                    <a:pt x="2538" y="2003"/>
                    <a:pt x="2353" y="2195"/>
                    <a:pt x="2137" y="2195"/>
                  </a:cubicBezTo>
                  <a:cubicBezTo>
                    <a:pt x="1912" y="2195"/>
                    <a:pt x="1744" y="2075"/>
                    <a:pt x="1575" y="1682"/>
                  </a:cubicBezTo>
                  <a:cubicBezTo>
                    <a:pt x="1262" y="968"/>
                    <a:pt x="1262" y="968"/>
                    <a:pt x="1262" y="968"/>
                  </a:cubicBezTo>
                  <a:cubicBezTo>
                    <a:pt x="1772" y="759"/>
                    <a:pt x="2314" y="448"/>
                    <a:pt x="2540" y="0"/>
                  </a:cubicBezTo>
                  <a:cubicBezTo>
                    <a:pt x="1897" y="0"/>
                    <a:pt x="1897" y="0"/>
                    <a:pt x="1897" y="0"/>
                  </a:cubicBezTo>
                  <a:cubicBezTo>
                    <a:pt x="1698" y="356"/>
                    <a:pt x="1202" y="651"/>
                    <a:pt x="564" y="872"/>
                  </a:cubicBezTo>
                  <a:cubicBezTo>
                    <a:pt x="1054" y="2027"/>
                    <a:pt x="1054" y="2027"/>
                    <a:pt x="1054" y="2027"/>
                  </a:cubicBezTo>
                  <a:cubicBezTo>
                    <a:pt x="1126" y="2198"/>
                    <a:pt x="1200" y="2329"/>
                    <a:pt x="1284" y="2426"/>
                  </a:cubicBezTo>
                  <a:cubicBezTo>
                    <a:pt x="491" y="2686"/>
                    <a:pt x="104" y="3451"/>
                    <a:pt x="0" y="4320"/>
                  </a:cubicBezTo>
                  <a:cubicBezTo>
                    <a:pt x="649" y="4320"/>
                    <a:pt x="649" y="4320"/>
                    <a:pt x="649" y="4320"/>
                  </a:cubicBezTo>
                  <a:cubicBezTo>
                    <a:pt x="752" y="3569"/>
                    <a:pt x="1054" y="2677"/>
                    <a:pt x="1896" y="2677"/>
                  </a:cubicBezTo>
                  <a:cubicBezTo>
                    <a:pt x="2241" y="2677"/>
                    <a:pt x="2321" y="2877"/>
                    <a:pt x="2321" y="3134"/>
                  </a:cubicBezTo>
                  <a:cubicBezTo>
                    <a:pt x="2321" y="3618"/>
                    <a:pt x="1938" y="4012"/>
                    <a:pt x="1139" y="4320"/>
                  </a:cubicBezTo>
                  <a:cubicBezTo>
                    <a:pt x="2027" y="4320"/>
                    <a:pt x="2027" y="4320"/>
                    <a:pt x="2027" y="4320"/>
                  </a:cubicBezTo>
                  <a:cubicBezTo>
                    <a:pt x="2605" y="4003"/>
                    <a:pt x="2979" y="3593"/>
                    <a:pt x="2979" y="3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ltGray">
            <a:xfrm>
              <a:off x="1" y="0"/>
              <a:ext cx="1451" cy="1353"/>
            </a:xfrm>
            <a:custGeom>
              <a:avLst/>
              <a:gdLst>
                <a:gd name="T0" fmla="*/ 1451 w 1451"/>
                <a:gd name="T1" fmla="*/ 527 h 1353"/>
                <a:gd name="T2" fmla="*/ 1227 w 1451"/>
                <a:gd name="T3" fmla="*/ 367 h 1353"/>
                <a:gd name="T4" fmla="*/ 585 w 1451"/>
                <a:gd name="T5" fmla="*/ 872 h 1353"/>
                <a:gd name="T6" fmla="*/ 424 w 1451"/>
                <a:gd name="T7" fmla="*/ 287 h 1353"/>
                <a:gd name="T8" fmla="*/ 473 w 1451"/>
                <a:gd name="T9" fmla="*/ 0 h 1353"/>
                <a:gd name="T10" fmla="*/ 0 w 1451"/>
                <a:gd name="T11" fmla="*/ 0 h 1353"/>
                <a:gd name="T12" fmla="*/ 0 w 1451"/>
                <a:gd name="T13" fmla="*/ 1254 h 1353"/>
                <a:gd name="T14" fmla="*/ 344 w 1451"/>
                <a:gd name="T15" fmla="*/ 1353 h 1353"/>
                <a:gd name="T16" fmla="*/ 1451 w 1451"/>
                <a:gd name="T17" fmla="*/ 527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1" h="1353">
                  <a:moveTo>
                    <a:pt x="1451" y="527"/>
                  </a:moveTo>
                  <a:cubicBezTo>
                    <a:pt x="1227" y="367"/>
                    <a:pt x="1227" y="367"/>
                    <a:pt x="1227" y="367"/>
                  </a:cubicBezTo>
                  <a:cubicBezTo>
                    <a:pt x="986" y="680"/>
                    <a:pt x="801" y="872"/>
                    <a:pt x="585" y="872"/>
                  </a:cubicBezTo>
                  <a:cubicBezTo>
                    <a:pt x="384" y="872"/>
                    <a:pt x="344" y="760"/>
                    <a:pt x="424" y="287"/>
                  </a:cubicBezTo>
                  <a:cubicBezTo>
                    <a:pt x="473" y="0"/>
                    <a:pt x="473" y="0"/>
                    <a:pt x="4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4"/>
                    <a:pt x="0" y="1254"/>
                    <a:pt x="0" y="1254"/>
                  </a:cubicBezTo>
                  <a:cubicBezTo>
                    <a:pt x="81" y="1318"/>
                    <a:pt x="194" y="1353"/>
                    <a:pt x="344" y="1353"/>
                  </a:cubicBezTo>
                  <a:cubicBezTo>
                    <a:pt x="842" y="1353"/>
                    <a:pt x="1130" y="1057"/>
                    <a:pt x="1451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ltGray">
            <a:xfrm>
              <a:off x="1" y="0"/>
              <a:ext cx="2600" cy="4320"/>
            </a:xfrm>
            <a:custGeom>
              <a:avLst/>
              <a:gdLst>
                <a:gd name="T0" fmla="*/ 363 w 2601"/>
                <a:gd name="T1" fmla="*/ 2850 h 4320"/>
                <a:gd name="T2" fmla="*/ 932 w 2601"/>
                <a:gd name="T3" fmla="*/ 2297 h 4320"/>
                <a:gd name="T4" fmla="*/ 1526 w 2601"/>
                <a:gd name="T5" fmla="*/ 2978 h 4320"/>
                <a:gd name="T6" fmla="*/ 1790 w 2601"/>
                <a:gd name="T7" fmla="*/ 2938 h 4320"/>
                <a:gd name="T8" fmla="*/ 2025 w 2601"/>
                <a:gd name="T9" fmla="*/ 2604 h 4320"/>
                <a:gd name="T10" fmla="*/ 2321 w 2601"/>
                <a:gd name="T11" fmla="*/ 776 h 4320"/>
                <a:gd name="T12" fmla="*/ 2601 w 2601"/>
                <a:gd name="T13" fmla="*/ 0 h 4320"/>
                <a:gd name="T14" fmla="*/ 1868 w 2601"/>
                <a:gd name="T15" fmla="*/ 0 h 4320"/>
                <a:gd name="T16" fmla="*/ 1540 w 2601"/>
                <a:gd name="T17" fmla="*/ 1994 h 4320"/>
                <a:gd name="T18" fmla="*/ 1020 w 2601"/>
                <a:gd name="T19" fmla="*/ 1928 h 4320"/>
                <a:gd name="T20" fmla="*/ 0 w 2601"/>
                <a:gd name="T21" fmla="*/ 2418 h 4320"/>
                <a:gd name="T22" fmla="*/ 0 w 2601"/>
                <a:gd name="T23" fmla="*/ 3576 h 4320"/>
                <a:gd name="T24" fmla="*/ 990 w 2601"/>
                <a:gd name="T25" fmla="*/ 4320 h 4320"/>
                <a:gd name="T26" fmla="*/ 1740 w 2601"/>
                <a:gd name="T27" fmla="*/ 4320 h 4320"/>
                <a:gd name="T28" fmla="*/ 363 w 2601"/>
                <a:gd name="T29" fmla="*/ 285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1" h="4320">
                  <a:moveTo>
                    <a:pt x="363" y="2850"/>
                  </a:moveTo>
                  <a:cubicBezTo>
                    <a:pt x="363" y="2601"/>
                    <a:pt x="531" y="2297"/>
                    <a:pt x="932" y="2297"/>
                  </a:cubicBezTo>
                  <a:cubicBezTo>
                    <a:pt x="1293" y="2297"/>
                    <a:pt x="1526" y="2505"/>
                    <a:pt x="1526" y="2978"/>
                  </a:cubicBezTo>
                  <a:cubicBezTo>
                    <a:pt x="1790" y="2938"/>
                    <a:pt x="1790" y="2938"/>
                    <a:pt x="1790" y="2938"/>
                  </a:cubicBezTo>
                  <a:cubicBezTo>
                    <a:pt x="1894" y="2883"/>
                    <a:pt x="1999" y="2761"/>
                    <a:pt x="2025" y="2604"/>
                  </a:cubicBezTo>
                  <a:cubicBezTo>
                    <a:pt x="2321" y="776"/>
                    <a:pt x="2321" y="776"/>
                    <a:pt x="2321" y="776"/>
                  </a:cubicBezTo>
                  <a:cubicBezTo>
                    <a:pt x="2368" y="491"/>
                    <a:pt x="2465" y="226"/>
                    <a:pt x="2601" y="0"/>
                  </a:cubicBezTo>
                  <a:cubicBezTo>
                    <a:pt x="1868" y="0"/>
                    <a:pt x="1868" y="0"/>
                    <a:pt x="1868" y="0"/>
                  </a:cubicBezTo>
                  <a:cubicBezTo>
                    <a:pt x="1540" y="1994"/>
                    <a:pt x="1540" y="1994"/>
                    <a:pt x="1540" y="1994"/>
                  </a:cubicBezTo>
                  <a:cubicBezTo>
                    <a:pt x="1393" y="1950"/>
                    <a:pt x="1217" y="1928"/>
                    <a:pt x="1020" y="1928"/>
                  </a:cubicBezTo>
                  <a:cubicBezTo>
                    <a:pt x="529" y="1928"/>
                    <a:pt x="189" y="2127"/>
                    <a:pt x="0" y="2418"/>
                  </a:cubicBezTo>
                  <a:cubicBezTo>
                    <a:pt x="0" y="3576"/>
                    <a:pt x="0" y="3576"/>
                    <a:pt x="0" y="3576"/>
                  </a:cubicBezTo>
                  <a:cubicBezTo>
                    <a:pt x="251" y="3907"/>
                    <a:pt x="714" y="4057"/>
                    <a:pt x="990" y="4320"/>
                  </a:cubicBezTo>
                  <a:cubicBezTo>
                    <a:pt x="1740" y="4320"/>
                    <a:pt x="1740" y="4320"/>
                    <a:pt x="1740" y="4320"/>
                  </a:cubicBezTo>
                  <a:cubicBezTo>
                    <a:pt x="1472" y="3647"/>
                    <a:pt x="363" y="3506"/>
                    <a:pt x="363" y="28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ltGray">
            <a:xfrm>
              <a:off x="5259" y="0"/>
              <a:ext cx="2420" cy="4320"/>
            </a:xfrm>
            <a:custGeom>
              <a:avLst/>
              <a:gdLst>
                <a:gd name="T0" fmla="*/ 2303 w 2421"/>
                <a:gd name="T1" fmla="*/ 0 h 4320"/>
                <a:gd name="T2" fmla="*/ 658 w 2421"/>
                <a:gd name="T3" fmla="*/ 1073 h 4320"/>
                <a:gd name="T4" fmla="*/ 920 w 2421"/>
                <a:gd name="T5" fmla="*/ 0 h 4320"/>
                <a:gd name="T6" fmla="*/ 268 w 2421"/>
                <a:gd name="T7" fmla="*/ 0 h 4320"/>
                <a:gd name="T8" fmla="*/ 0 w 2421"/>
                <a:gd name="T9" fmla="*/ 1410 h 4320"/>
                <a:gd name="T10" fmla="*/ 656 w 2421"/>
                <a:gd name="T11" fmla="*/ 2690 h 4320"/>
                <a:gd name="T12" fmla="*/ 270 w 2421"/>
                <a:gd name="T13" fmla="*/ 3541 h 4320"/>
                <a:gd name="T14" fmla="*/ 692 w 2421"/>
                <a:gd name="T15" fmla="*/ 4320 h 4320"/>
                <a:gd name="T16" fmla="*/ 1749 w 2421"/>
                <a:gd name="T17" fmla="*/ 4320 h 4320"/>
                <a:gd name="T18" fmla="*/ 808 w 2421"/>
                <a:gd name="T19" fmla="*/ 3356 h 4320"/>
                <a:gd name="T20" fmla="*/ 1377 w 2421"/>
                <a:gd name="T21" fmla="*/ 2803 h 4320"/>
                <a:gd name="T22" fmla="*/ 1971 w 2421"/>
                <a:gd name="T23" fmla="*/ 3484 h 4320"/>
                <a:gd name="T24" fmla="*/ 2236 w 2421"/>
                <a:gd name="T25" fmla="*/ 3444 h 4320"/>
                <a:gd name="T26" fmla="*/ 2421 w 2421"/>
                <a:gd name="T27" fmla="*/ 3254 h 4320"/>
                <a:gd name="T28" fmla="*/ 2421 w 2421"/>
                <a:gd name="T29" fmla="*/ 2808 h 4320"/>
                <a:gd name="T30" fmla="*/ 2145 w 2421"/>
                <a:gd name="T31" fmla="*/ 2561 h 4320"/>
                <a:gd name="T32" fmla="*/ 2421 w 2421"/>
                <a:gd name="T33" fmla="*/ 2333 h 4320"/>
                <a:gd name="T34" fmla="*/ 2421 w 2421"/>
                <a:gd name="T35" fmla="*/ 1869 h 4320"/>
                <a:gd name="T36" fmla="*/ 1404 w 2421"/>
                <a:gd name="T37" fmla="*/ 2332 h 4320"/>
                <a:gd name="T38" fmla="*/ 642 w 2421"/>
                <a:gd name="T39" fmla="*/ 1410 h 4320"/>
                <a:gd name="T40" fmla="*/ 2421 w 2421"/>
                <a:gd name="T41" fmla="*/ 670 h 4320"/>
                <a:gd name="T42" fmla="*/ 2421 w 2421"/>
                <a:gd name="T43" fmla="*/ 0 h 4320"/>
                <a:gd name="T44" fmla="*/ 2303 w 2421"/>
                <a:gd name="T45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21" h="4320">
                  <a:moveTo>
                    <a:pt x="2303" y="0"/>
                  </a:moveTo>
                  <a:cubicBezTo>
                    <a:pt x="2148" y="444"/>
                    <a:pt x="1610" y="800"/>
                    <a:pt x="658" y="1073"/>
                  </a:cubicBezTo>
                  <a:cubicBezTo>
                    <a:pt x="694" y="728"/>
                    <a:pt x="768" y="333"/>
                    <a:pt x="920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82" y="414"/>
                    <a:pt x="0" y="907"/>
                    <a:pt x="0" y="1410"/>
                  </a:cubicBezTo>
                  <a:cubicBezTo>
                    <a:pt x="0" y="2100"/>
                    <a:pt x="240" y="2507"/>
                    <a:pt x="656" y="2690"/>
                  </a:cubicBezTo>
                  <a:cubicBezTo>
                    <a:pt x="399" y="2897"/>
                    <a:pt x="270" y="3209"/>
                    <a:pt x="270" y="3541"/>
                  </a:cubicBezTo>
                  <a:cubicBezTo>
                    <a:pt x="270" y="3916"/>
                    <a:pt x="456" y="4143"/>
                    <a:pt x="692" y="4320"/>
                  </a:cubicBezTo>
                  <a:cubicBezTo>
                    <a:pt x="1749" y="4320"/>
                    <a:pt x="1749" y="4320"/>
                    <a:pt x="1749" y="4320"/>
                  </a:cubicBezTo>
                  <a:cubicBezTo>
                    <a:pt x="1333" y="4015"/>
                    <a:pt x="808" y="3807"/>
                    <a:pt x="808" y="3356"/>
                  </a:cubicBezTo>
                  <a:cubicBezTo>
                    <a:pt x="808" y="3107"/>
                    <a:pt x="976" y="2803"/>
                    <a:pt x="1377" y="2803"/>
                  </a:cubicBezTo>
                  <a:cubicBezTo>
                    <a:pt x="1738" y="2803"/>
                    <a:pt x="1971" y="3011"/>
                    <a:pt x="1971" y="3484"/>
                  </a:cubicBezTo>
                  <a:cubicBezTo>
                    <a:pt x="2236" y="3444"/>
                    <a:pt x="2236" y="3444"/>
                    <a:pt x="2236" y="3444"/>
                  </a:cubicBezTo>
                  <a:cubicBezTo>
                    <a:pt x="2305" y="3407"/>
                    <a:pt x="2375" y="3340"/>
                    <a:pt x="2421" y="3254"/>
                  </a:cubicBezTo>
                  <a:cubicBezTo>
                    <a:pt x="2421" y="2808"/>
                    <a:pt x="2421" y="2808"/>
                    <a:pt x="2421" y="2808"/>
                  </a:cubicBezTo>
                  <a:cubicBezTo>
                    <a:pt x="2366" y="2706"/>
                    <a:pt x="2272" y="2623"/>
                    <a:pt x="2145" y="2561"/>
                  </a:cubicBezTo>
                  <a:cubicBezTo>
                    <a:pt x="2248" y="2495"/>
                    <a:pt x="2339" y="2418"/>
                    <a:pt x="2421" y="2333"/>
                  </a:cubicBezTo>
                  <a:cubicBezTo>
                    <a:pt x="2421" y="1869"/>
                    <a:pt x="2421" y="1869"/>
                    <a:pt x="2421" y="1869"/>
                  </a:cubicBezTo>
                  <a:cubicBezTo>
                    <a:pt x="2165" y="2166"/>
                    <a:pt x="1799" y="2332"/>
                    <a:pt x="1404" y="2332"/>
                  </a:cubicBezTo>
                  <a:cubicBezTo>
                    <a:pt x="923" y="2332"/>
                    <a:pt x="642" y="2115"/>
                    <a:pt x="642" y="1410"/>
                  </a:cubicBezTo>
                  <a:cubicBezTo>
                    <a:pt x="1351" y="1253"/>
                    <a:pt x="1987" y="997"/>
                    <a:pt x="2421" y="670"/>
                  </a:cubicBezTo>
                  <a:cubicBezTo>
                    <a:pt x="2421" y="0"/>
                    <a:pt x="2421" y="0"/>
                    <a:pt x="2421" y="0"/>
                  </a:cubicBezTo>
                  <a:lnTo>
                    <a:pt x="23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0838" y="4074530"/>
            <a:ext cx="9216000" cy="90000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algn="l">
              <a:lnSpc>
                <a:spcPct val="9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presentation title – subtitle </a:t>
            </a:r>
            <a:br>
              <a:rPr lang="en-GB"/>
            </a:br>
            <a:r>
              <a:rPr lang="en-GB"/>
              <a:t>– max. two lines</a:t>
            </a:r>
          </a:p>
        </p:txBody>
      </p:sp>
      <p:sp>
        <p:nvSpPr>
          <p:cNvPr id="3" name="SUBTITLE placeholder 1"/>
          <p:cNvSpPr>
            <a:spLocks noGrp="1"/>
          </p:cNvSpPr>
          <p:nvPr>
            <p:ph type="subTitle" idx="1" hasCustomPrompt="1"/>
          </p:nvPr>
        </p:nvSpPr>
        <p:spPr>
          <a:xfrm>
            <a:off x="350838" y="5077820"/>
            <a:ext cx="9216000" cy="21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975" baseline="0">
                <a:solidFill>
                  <a:schemeClr val="bg1"/>
                </a:solidFill>
                <a:latin typeface="Danske Text" panose="00000400000000000000" pitchFamily="2" charset="0"/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pPr lvl="0"/>
            <a:r>
              <a:rPr lang="en-GB"/>
              <a:t>Click to add document type / audience / date [</a:t>
            </a:r>
            <a:r>
              <a:rPr lang="en-GB" err="1"/>
              <a:t>dd</a:t>
            </a:r>
            <a:r>
              <a:rPr lang="en-GB"/>
              <a:t> </a:t>
            </a:r>
            <a:r>
              <a:rPr lang="en-GB" err="1"/>
              <a:t>mmmm</a:t>
            </a:r>
            <a:r>
              <a:rPr lang="en-GB"/>
              <a:t> </a:t>
            </a:r>
            <a:r>
              <a:rPr lang="en-GB" err="1"/>
              <a:t>yyyy</a:t>
            </a:r>
            <a:r>
              <a:rPr lang="en-GB"/>
              <a:t>]</a:t>
            </a:r>
          </a:p>
        </p:txBody>
      </p:sp>
      <p:pic>
        <p:nvPicPr>
          <p:cNvPr id="19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70" y="244198"/>
            <a:ext cx="1639967" cy="2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336">
          <p15:clr>
            <a:srgbClr val="F26B43"/>
          </p15:clr>
        </p15:guide>
        <p15:guide id="2" orient="horz" pos="2566">
          <p15:clr>
            <a:srgbClr val="F26B43"/>
          </p15:clr>
        </p15:guide>
        <p15:guide id="3" orient="horz" pos="3198">
          <p15:clr>
            <a:srgbClr val="F26B43"/>
          </p15:clr>
        </p15:guide>
        <p15:guide id="4" orient="horz" pos="3135">
          <p15:clr>
            <a:srgbClr val="F26B43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pler add-in layout: Agenda with pictur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203639"/>
              </p:ext>
            </p:extLst>
          </p:nvPr>
        </p:nvGraphicFramePr>
        <p:xfrm>
          <a:off x="1291" y="1589"/>
          <a:ext cx="128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6" imgH="367" progId="TCLayout.ActiveDocument.1">
                  <p:embed/>
                </p:oleObj>
              </mc:Choice>
              <mc:Fallback>
                <p:oleObj name="think-cell Slide" r:id="rId3" imgW="366" imgH="36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1" y="1589"/>
                        <a:ext cx="128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1161" y="727199"/>
            <a:ext cx="5440500" cy="684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18848"/>
            <a:ext cx="2661750" cy="169277"/>
          </a:xfrm>
        </p:spPr>
        <p:txBody>
          <a:bodyPr bIns="0">
            <a:spAutoFit/>
          </a:bodyPr>
          <a:lstStyle/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light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dark.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0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97537" y="250748"/>
            <a:ext cx="1067374" cy="198120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481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495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6" Type="http://schemas.openxmlformats.org/officeDocument/2006/relationships/tags" Target="../tags/tag7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4.xml"/><Relationship Id="rId21" Type="http://schemas.openxmlformats.org/officeDocument/2006/relationships/tags" Target="../tags/tag9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226565" y="3894668"/>
            <a:ext cx="2676327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7851" y="4495800"/>
            <a:ext cx="7101106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1" y="533401"/>
            <a:ext cx="7101106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9432" y="6172204"/>
            <a:ext cx="1300502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7850" y="6172201"/>
            <a:ext cx="629603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2295" y="5578479"/>
            <a:ext cx="928316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empower - DO NOT DELETE!!!" hidden="1">
            <a:extLst>
              <a:ext uri="{FF2B5EF4-FFF2-40B4-BE49-F238E27FC236}">
                <a16:creationId xmlns:a16="http://schemas.microsoft.com/office/drawing/2014/main" id="{C090709F-7451-B307-76B9-B570C82D68EB}"/>
              </a:ext>
            </a:extLst>
          </p:cNvPr>
          <p:cNvSpPr/>
          <p:nvPr userDrawn="1">
            <p:custDataLst>
              <p:tags r:id="rId48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anske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7476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03" r:id="rId20"/>
    <p:sldLayoutId id="2147483804" r:id="rId21"/>
    <p:sldLayoutId id="2147483806" r:id="rId22"/>
    <p:sldLayoutId id="2147483807" r:id="rId23"/>
    <p:sldLayoutId id="2147483808" r:id="rId24"/>
    <p:sldLayoutId id="2147483809" r:id="rId25"/>
    <p:sldLayoutId id="2147483810" r:id="rId26"/>
    <p:sldLayoutId id="2147483811" r:id="rId27"/>
    <p:sldLayoutId id="2147483812" r:id="rId28"/>
    <p:sldLayoutId id="2147483813" r:id="rId29"/>
    <p:sldLayoutId id="2147483814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  <p:sldLayoutId id="2147483821" r:id="rId37"/>
    <p:sldLayoutId id="2147483822" r:id="rId38"/>
    <p:sldLayoutId id="2147483823" r:id="rId39"/>
    <p:sldLayoutId id="2147483824" r:id="rId40"/>
    <p:sldLayoutId id="2147483825" r:id="rId41"/>
    <p:sldLayoutId id="2147483826" r:id="rId42"/>
    <p:sldLayoutId id="2147483827" r:id="rId43"/>
    <p:sldLayoutId id="2147483828" r:id="rId44"/>
    <p:sldLayoutId id="2147483829" r:id="rId45"/>
    <p:sldLayoutId id="2147483850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6543" y="596018"/>
            <a:ext cx="8137429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544" y="2060898"/>
            <a:ext cx="8137428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97684" y="6178261"/>
            <a:ext cx="1394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6543" y="6178261"/>
            <a:ext cx="6092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6969" y="6178261"/>
            <a:ext cx="447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empower - DO NOT DELETE!!!" hidden="1">
            <a:extLst>
              <a:ext uri="{FF2B5EF4-FFF2-40B4-BE49-F238E27FC236}">
                <a16:creationId xmlns:a16="http://schemas.microsoft.com/office/drawing/2014/main" id="{DE4850B9-6F11-4A03-7063-42DB26BD9104}"/>
              </a:ext>
            </a:extLst>
          </p:cNvPr>
          <p:cNvSpPr/>
          <p:nvPr userDrawn="1">
            <p:custDataLst>
              <p:tags r:id="rId23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anske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970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  <p:sldLayoutId id="2147483884" r:id="rId18"/>
    <p:sldLayoutId id="2147483885" r:id="rId19"/>
    <p:sldLayoutId id="2147483886" r:id="rId20"/>
    <p:sldLayoutId id="2147483887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" y="182880"/>
            <a:ext cx="950976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8688" y="609600"/>
            <a:ext cx="802386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689" y="2057400"/>
            <a:ext cx="8021707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8684" y="6223830"/>
            <a:ext cx="1892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08683" y="6223830"/>
            <a:ext cx="38331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244" y="6223830"/>
            <a:ext cx="1386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empower - DO NOT DELETE!!!" hidden="1">
            <a:extLst>
              <a:ext uri="{FF2B5EF4-FFF2-40B4-BE49-F238E27FC236}">
                <a16:creationId xmlns:a16="http://schemas.microsoft.com/office/drawing/2014/main" id="{CB3D9A48-04CF-7B97-EC10-8F329F81A1A5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anske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09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9172" y="-8468"/>
            <a:ext cx="9935593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609600"/>
            <a:ext cx="687668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399" y="2160590"/>
            <a:ext cx="6876690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55696" y="6041364"/>
            <a:ext cx="741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0399" y="6041364"/>
            <a:ext cx="5008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81732" y="6041364"/>
            <a:ext cx="555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empower - DO NOT DELETE!!!" hidden="1">
            <a:extLst>
              <a:ext uri="{FF2B5EF4-FFF2-40B4-BE49-F238E27FC236}">
                <a16:creationId xmlns:a16="http://schemas.microsoft.com/office/drawing/2014/main" id="{DD12134B-53C7-D852-1792-E7FC23A75990}"/>
              </a:ext>
            </a:extLst>
          </p:cNvPr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anske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15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  <p:sldLayoutId id="2147483940" r:id="rId17"/>
    <p:sldLayoutId id="2147483941" r:id="rId18"/>
    <p:sldLayoutId id="2147483942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cloudamqp.com/blog/part1-rabbitmq-for-beginners-what-is-rabbitmq.html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12.png"/><Relationship Id="rId5" Type="http://schemas.openxmlformats.org/officeDocument/2006/relationships/hyperlink" Target="https://www.rabbitmq.com/tutorials" TargetMode="External"/><Relationship Id="rId4" Type="http://schemas.openxmlformats.org/officeDocument/2006/relationships/hyperlink" Target="https://www.rabbitmq.com/doc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bbitmq.com/tutorials/amqp-concept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amqp.com/blog/part4-rabbitmq-for-beginners-exchanges-routing-keys-bindings.html" TargetMode="External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amqp.com/blog/part1-rabbitmq-for-beginners-what-is-rabbitmq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bbitmq.com/tutorials/tutorial-one-dotne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_/rabbitmq" TargetMode="External"/><Relationship Id="rId1" Type="http://schemas.openxmlformats.org/officeDocument/2006/relationships/slideLayout" Target="../slideLayouts/slideLayout10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transit.io/introducti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masstransit.io/documentation/configuration#consumer-registration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0.xml"/><Relationship Id="rId6" Type="http://schemas.openxmlformats.org/officeDocument/2006/relationships/hyperlink" Target="https://github.com/rabbitmq/rabbitmq-delayed-message-exchange/issues/229" TargetMode="External"/><Relationship Id="rId5" Type="http://schemas.openxmlformats.org/officeDocument/2006/relationships/hyperlink" Target="https://masstransit.io/documentation/concepts/exceptions#retry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masstransit.io/documentation/configuration#configure-endpoints" TargetMode="External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5.xml"/><Relationship Id="rId7" Type="http://schemas.openxmlformats.org/officeDocument/2006/relationships/image" Target="../media/image28.png"/><Relationship Id="rId2" Type="http://schemas.openxmlformats.org/officeDocument/2006/relationships/tags" Target="../tags/tag26.xml"/><Relationship Id="rId1" Type="http://schemas.openxmlformats.org/officeDocument/2006/relationships/customXml" Target="../../customXml/item15.xml"/><Relationship Id="rId6" Type="http://schemas.openxmlformats.org/officeDocument/2006/relationships/slideLayout" Target="../slideLayouts/slideLayout99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transit.io/documentation/configurat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8.xml"/><Relationship Id="rId7" Type="http://schemas.openxmlformats.org/officeDocument/2006/relationships/image" Target="../media/image5.png"/><Relationship Id="rId2" Type="http://schemas.openxmlformats.org/officeDocument/2006/relationships/tags" Target="../tags/tag11.xml"/><Relationship Id="rId1" Type="http://schemas.openxmlformats.org/officeDocument/2006/relationships/customXml" Target="../../customXml/item30.xml"/><Relationship Id="rId6" Type="http://schemas.openxmlformats.org/officeDocument/2006/relationships/slideLayout" Target="../slideLayouts/slideLayout99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tags" Target="../tags/tag29.xml"/><Relationship Id="rId7" Type="http://schemas.openxmlformats.org/officeDocument/2006/relationships/tags" Target="../tags/tag31.xml"/><Relationship Id="rId2" Type="http://schemas.openxmlformats.org/officeDocument/2006/relationships/customXml" Target="../../customXml/item19.xml"/><Relationship Id="rId1" Type="http://schemas.openxmlformats.org/officeDocument/2006/relationships/customXml" Target="../../customXml/item8.xml"/><Relationship Id="rId6" Type="http://schemas.openxmlformats.org/officeDocument/2006/relationships/tags" Target="../tags/tag30.xml"/><Relationship Id="rId5" Type="http://schemas.openxmlformats.org/officeDocument/2006/relationships/customXml" Target="../../customXml/item20.xml"/><Relationship Id="rId4" Type="http://schemas.openxmlformats.org/officeDocument/2006/relationships/customXml" Target="../../customXml/item17.xml"/><Relationship Id="rId9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docs.docker.com/build/cache/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hyperlink" Target="https://learn.microsoft.com/en-us/visualstudio/containers/container-build" TargetMode="External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tags" Target="../tags/tag32.xml"/><Relationship Id="rId7" Type="http://schemas.openxmlformats.org/officeDocument/2006/relationships/tags" Target="../tags/tag34.xml"/><Relationship Id="rId2" Type="http://schemas.openxmlformats.org/officeDocument/2006/relationships/customXml" Target="../../customXml/item24.xml"/><Relationship Id="rId1" Type="http://schemas.openxmlformats.org/officeDocument/2006/relationships/customXml" Target="../../customXml/item22.xml"/><Relationship Id="rId6" Type="http://schemas.openxmlformats.org/officeDocument/2006/relationships/tags" Target="../tags/tag33.xml"/><Relationship Id="rId5" Type="http://schemas.openxmlformats.org/officeDocument/2006/relationships/customXml" Target="../../customXml/item6.xml"/><Relationship Id="rId10" Type="http://schemas.openxmlformats.org/officeDocument/2006/relationships/image" Target="../media/image36.jpeg"/><Relationship Id="rId4" Type="http://schemas.openxmlformats.org/officeDocument/2006/relationships/customXml" Target="../../customXml/item34.xml"/><Relationship Id="rId9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containers.com/getting-started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testcontainers.com/getting-started/" TargetMode="External"/><Relationship Id="rId1" Type="http://schemas.openxmlformats.org/officeDocument/2006/relationships/slideLayout" Target="../slideLayouts/slideLayout10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jpe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51.gif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hyperlink" Target="https://testcontainers.com/getting-started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tags" Target="../tags/tag35.xml"/><Relationship Id="rId7" Type="http://schemas.openxmlformats.org/officeDocument/2006/relationships/tags" Target="../tags/tag37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25.xml"/><Relationship Id="rId6" Type="http://schemas.openxmlformats.org/officeDocument/2006/relationships/tags" Target="../tags/tag36.xml"/><Relationship Id="rId5" Type="http://schemas.openxmlformats.org/officeDocument/2006/relationships/customXml" Target="../../customXml/item10.xml"/><Relationship Id="rId4" Type="http://schemas.openxmlformats.org/officeDocument/2006/relationships/customXml" Target="../../customXml/item9.xml"/><Relationship Id="rId9" Type="http://schemas.openxmlformats.org/officeDocument/2006/relationships/image" Target="../media/image6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tags" Target="../tags/tag14.xml"/><Relationship Id="rId7" Type="http://schemas.openxmlformats.org/officeDocument/2006/relationships/tags" Target="../tags/tag16.xml"/><Relationship Id="rId2" Type="http://schemas.openxmlformats.org/officeDocument/2006/relationships/customXml" Target="../../customXml/item31.xml"/><Relationship Id="rId1" Type="http://schemas.openxmlformats.org/officeDocument/2006/relationships/customXml" Target="../../customXml/item33.xml"/><Relationship Id="rId6" Type="http://schemas.openxmlformats.org/officeDocument/2006/relationships/tags" Target="../tags/tag15.xml"/><Relationship Id="rId5" Type="http://schemas.openxmlformats.org/officeDocument/2006/relationships/customXml" Target="../../customXml/item1.xml"/><Relationship Id="rId10" Type="http://schemas.openxmlformats.org/officeDocument/2006/relationships/image" Target="../media/image6.png"/><Relationship Id="rId4" Type="http://schemas.openxmlformats.org/officeDocument/2006/relationships/customXml" Target="../../customXml/item32.xml"/><Relationship Id="rId9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tags" Target="../tags/tag17.xml"/><Relationship Id="rId7" Type="http://schemas.openxmlformats.org/officeDocument/2006/relationships/tags" Target="../tags/tag19.xml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29.xml"/><Relationship Id="rId6" Type="http://schemas.openxmlformats.org/officeDocument/2006/relationships/tags" Target="../tags/tag18.xml"/><Relationship Id="rId5" Type="http://schemas.openxmlformats.org/officeDocument/2006/relationships/customXml" Target="../../customXml/item4.xml"/><Relationship Id="rId4" Type="http://schemas.openxmlformats.org/officeDocument/2006/relationships/customXml" Target="../../customXml/item13.xml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rbaek/Docker-in-ac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rbaek/Docker-in-ac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tags" Target="../tags/tag20.xml"/><Relationship Id="rId7" Type="http://schemas.openxmlformats.org/officeDocument/2006/relationships/tags" Target="../tags/tag22.xml"/><Relationship Id="rId2" Type="http://schemas.openxmlformats.org/officeDocument/2006/relationships/customXml" Target="../../customXml/item27.xml"/><Relationship Id="rId1" Type="http://schemas.openxmlformats.org/officeDocument/2006/relationships/customXml" Target="../../customXml/item35.xml"/><Relationship Id="rId6" Type="http://schemas.openxmlformats.org/officeDocument/2006/relationships/tags" Target="../tags/tag21.xml"/><Relationship Id="rId5" Type="http://schemas.openxmlformats.org/officeDocument/2006/relationships/customXml" Target="../../customXml/item21.xml"/><Relationship Id="rId4" Type="http://schemas.openxmlformats.org/officeDocument/2006/relationships/customXml" Target="../../customXml/item26.xml"/><Relationship Id="rId9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tags" Target="../tags/tag23.xml"/><Relationship Id="rId7" Type="http://schemas.openxmlformats.org/officeDocument/2006/relationships/tags" Target="../tags/tag25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6.xml"/><Relationship Id="rId6" Type="http://schemas.openxmlformats.org/officeDocument/2006/relationships/tags" Target="../tags/tag24.xml"/><Relationship Id="rId5" Type="http://schemas.openxmlformats.org/officeDocument/2006/relationships/customXml" Target="../../customXml/item23.xml"/><Relationship Id="rId4" Type="http://schemas.openxmlformats.org/officeDocument/2006/relationships/customXml" Target="../../customXml/item3.xml"/><Relationship Id="rId9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Docker in Action:</a:t>
            </a:r>
            <a:br>
              <a:rPr lang="en-GB"/>
            </a:br>
            <a:r>
              <a:rPr lang="en-GB"/>
              <a:t>Creating and Testing Robust Microservice Systems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Workshop											</a:t>
            </a:r>
            <a:r>
              <a:rPr lang="en-GB"/>
              <a:t> 06/05-2025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464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RabbitMQ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What is RabbitMQ?</a:t>
            </a:r>
          </a:p>
          <a:p>
            <a:pPr lvl="1">
              <a:buFont typeface="Courier New" charset="2"/>
              <a:buChar char="o"/>
            </a:pPr>
            <a:r>
              <a:rPr lang="en-GB" dirty="0"/>
              <a:t>Message broker</a:t>
            </a:r>
          </a:p>
          <a:p>
            <a:pPr lvl="1">
              <a:buFont typeface="Courier New" charset="2"/>
              <a:buChar char="o"/>
            </a:pPr>
            <a:r>
              <a:rPr lang="en-GB" dirty="0"/>
              <a:t>When and why to use?</a:t>
            </a:r>
          </a:p>
          <a:p>
            <a:pPr lvl="1">
              <a:buFont typeface="Courier New" charset="2"/>
              <a:buChar char="o"/>
            </a:pPr>
            <a:r>
              <a:rPr lang="en-GB" dirty="0"/>
              <a:t>What are exchanges, queues and bindings?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388015"/>
            <a:ext cx="6259500" cy="369332"/>
          </a:xfrm>
        </p:spPr>
        <p:txBody>
          <a:bodyPr>
            <a:spAutoFit/>
          </a:bodyPr>
          <a:lstStyle/>
          <a:p>
            <a:pPr marL="359410" indent="-359410"/>
            <a:r>
              <a:rPr lang="en-GB" dirty="0">
                <a:ea typeface="+mn-lt"/>
                <a:cs typeface="+mn-lt"/>
                <a:hlinkClick r:id="rId3"/>
              </a:rPr>
              <a:t>https://www.cloudamqp.com/blog/part1-rabbitmq-for-beginners-what-is-rabbitmq.html</a:t>
            </a:r>
            <a:endParaRPr lang="en-GB" dirty="0">
              <a:ea typeface="+mn-lt"/>
              <a:cs typeface="+mn-lt"/>
            </a:endParaRPr>
          </a:p>
          <a:p>
            <a:pPr marL="359410" indent="-359410"/>
            <a:r>
              <a:rPr lang="en-GB" dirty="0">
                <a:ea typeface="+mn-lt"/>
                <a:cs typeface="+mn-lt"/>
                <a:hlinkClick r:id="rId4"/>
              </a:rPr>
              <a:t>https://www.rabbitmq.com/docs</a:t>
            </a:r>
            <a:endParaRPr lang="en-GB" dirty="0">
              <a:ea typeface="+mn-lt"/>
              <a:cs typeface="+mn-lt"/>
            </a:endParaRPr>
          </a:p>
          <a:p>
            <a:pPr marL="359410" indent="-359410"/>
            <a:r>
              <a:rPr lang="en-GB" dirty="0">
                <a:ea typeface="+mn-lt"/>
                <a:cs typeface="+mn-lt"/>
                <a:hlinkClick r:id="rId5"/>
              </a:rPr>
              <a:t>https://www.rabbitmq.com/tutorials</a:t>
            </a:r>
            <a:endParaRPr lang="en-GB" dirty="0">
              <a:ea typeface="+mn-lt"/>
              <a:cs typeface="+mn-lt"/>
            </a:endParaRPr>
          </a:p>
        </p:txBody>
      </p:sp>
      <p:pic>
        <p:nvPicPr>
          <p:cNvPr id="2" name="Picture 1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53A3DF69-8F62-62FD-DFF1-371667E11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136" y="614658"/>
            <a:ext cx="1375925" cy="774646"/>
          </a:xfrm>
          <a:prstGeom prst="rect">
            <a:avLst/>
          </a:prstGeom>
        </p:spPr>
      </p:pic>
      <p:pic>
        <p:nvPicPr>
          <p:cNvPr id="4" name="Picture 3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84A49CB2-7540-B9D0-19CA-013CABE8D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7" y="3293037"/>
            <a:ext cx="5291032" cy="727517"/>
          </a:xfrm>
          <a:prstGeom prst="rect">
            <a:avLst/>
          </a:prstGeom>
        </p:spPr>
      </p:pic>
      <p:pic>
        <p:nvPicPr>
          <p:cNvPr id="5" name="Picture 4" descr="RabbitMQ Exchanges, Bindings and Routing Keys">
            <a:extLst>
              <a:ext uri="{FF2B5EF4-FFF2-40B4-BE49-F238E27FC236}">
                <a16:creationId xmlns:a16="http://schemas.microsoft.com/office/drawing/2014/main" id="{4AD8C892-6F72-1CE8-82FA-A700CCFD9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7658" y="1835185"/>
            <a:ext cx="2655594" cy="28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5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9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F74C54-FE77-5784-DE4A-6ACB9465D9E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190B92-65D8-C740-8B1A-7E79B2D58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BBFF3-FA6D-B818-5F39-10AAC0B6845F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pPr marL="359410" indent="-359410"/>
            <a:r>
              <a:rPr lang="en-US" dirty="0">
                <a:ea typeface="+mn-lt"/>
                <a:cs typeface="+mn-lt"/>
                <a:hlinkClick r:id="rId3"/>
              </a:rPr>
              <a:t>https://www.rabbitmq.com/tutorials/amqp-concepts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13DA97-3F0D-57D6-2788-2A8D1E01932D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60000" y="4579290"/>
            <a:ext cx="4602117" cy="8939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Based on routing key(s)</a:t>
            </a:r>
          </a:p>
          <a:p>
            <a:r>
              <a:rPr lang="en-US"/>
              <a:t>1-n consumers per routing key</a:t>
            </a:r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5319FB92-24C3-89BF-29D1-CC70A6DA8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49" y="1525672"/>
            <a:ext cx="4062783" cy="3061639"/>
          </a:xfrm>
          <a:prstGeom prst="rect">
            <a:avLst/>
          </a:prstGeom>
        </p:spPr>
      </p:pic>
      <p:pic>
        <p:nvPicPr>
          <p:cNvPr id="15" name="Picture 14" descr="A diagram of a exchange&#10;&#10;Description automatically generated">
            <a:extLst>
              <a:ext uri="{FF2B5EF4-FFF2-40B4-BE49-F238E27FC236}">
                <a16:creationId xmlns:a16="http://schemas.microsoft.com/office/drawing/2014/main" id="{B00729DF-259F-C47D-F33A-88CA00381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710" y="1520060"/>
            <a:ext cx="4560523" cy="3025103"/>
          </a:xfrm>
          <a:prstGeom prst="rect">
            <a:avLst/>
          </a:prstGeom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70EA84-2AB5-BAA7-45BC-BEA7649CA874}"/>
              </a:ext>
            </a:extLst>
          </p:cNvPr>
          <p:cNvSpPr txBox="1">
            <a:spLocks/>
          </p:cNvSpPr>
          <p:nvPr/>
        </p:nvSpPr>
        <p:spPr>
          <a:xfrm>
            <a:off x="4973443" y="4578865"/>
            <a:ext cx="4602117" cy="8939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Routing key ignored </a:t>
            </a:r>
          </a:p>
          <a:p>
            <a:r>
              <a:rPr lang="en-US">
                <a:ea typeface="+mn-lt"/>
                <a:cs typeface="+mn-lt"/>
              </a:rPr>
              <a:t>All consumers receive the message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7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F74C54-FE77-5784-DE4A-6ACB9465D9E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190B92-65D8-C740-8B1A-7E79B2D58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BBFF3-FA6D-B818-5F39-10AAC0B6845F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pPr marL="359410" indent="-359410"/>
            <a:r>
              <a:rPr lang="en-US" dirty="0">
                <a:ea typeface="+mn-lt"/>
                <a:cs typeface="+mn-lt"/>
                <a:hlinkClick r:id="rId3"/>
              </a:rPr>
              <a:t>https://www.cloudamqp.com/blog/part4-rabbitmq-for-beginners-exchanges-routing-keys-bindings.html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13DA97-3F0D-57D6-2788-2A8D1E01932D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51935" y="5403575"/>
            <a:ext cx="4603603" cy="5794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Direct exchange with wildcards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92C8FE5F-3DEC-DF3D-18C8-6C78F63F1314}"/>
              </a:ext>
            </a:extLst>
          </p:cNvPr>
          <p:cNvSpPr txBox="1">
            <a:spLocks/>
          </p:cNvSpPr>
          <p:nvPr/>
        </p:nvSpPr>
        <p:spPr>
          <a:xfrm>
            <a:off x="4465694" y="5403008"/>
            <a:ext cx="4610182" cy="8215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Routes based on headers</a:t>
            </a:r>
          </a:p>
          <a:p>
            <a:pPr marL="685800" lvl="1">
              <a:buFont typeface="Courier New" charset="2"/>
              <a:buChar char="o"/>
            </a:pPr>
            <a:r>
              <a:rPr lang="en-US" dirty="0"/>
              <a:t>Can match one or multiple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737ADB2-9445-B976-F4B8-983F18D9B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041" y="2213026"/>
            <a:ext cx="2897150" cy="317188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0298DED-BE2E-ACDD-E6C0-78B4870CA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2567" y="2024324"/>
            <a:ext cx="2914578" cy="3378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08E75A-DDCB-BF3C-701B-0887B976D46E}"/>
              </a:ext>
            </a:extLst>
          </p:cNvPr>
          <p:cNvSpPr txBox="1"/>
          <p:nvPr/>
        </p:nvSpPr>
        <p:spPr>
          <a:xfrm>
            <a:off x="946041" y="15966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404040"/>
                </a:solidFill>
              </a:rPr>
              <a:t>Topic exchange routing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47599-6721-37F8-0E87-7E1687F32B17}"/>
              </a:ext>
            </a:extLst>
          </p:cNvPr>
          <p:cNvSpPr txBox="1"/>
          <p:nvPr/>
        </p:nvSpPr>
        <p:spPr>
          <a:xfrm>
            <a:off x="4552567" y="1596605"/>
            <a:ext cx="29126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404040"/>
                </a:solidFill>
              </a:rPr>
              <a:t>Header exchange routing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4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4D33F-C8DC-B4CD-F815-C90E0CDA46B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24CEFF-68AC-6D55-1700-20B8569BD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90ED8-CE8F-0FE6-296F-24209EDA7D2D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60000" y="1522800"/>
            <a:ext cx="8007176" cy="489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Producer</a:t>
            </a:r>
            <a:r>
              <a:rPr lang="en-US" sz="1600" dirty="0">
                <a:solidFill>
                  <a:schemeClr val="tx1"/>
                </a:solidFill>
              </a:rPr>
              <a:t>: Application which sends the message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Consumer</a:t>
            </a:r>
            <a:r>
              <a:rPr lang="en-US" sz="1600" dirty="0">
                <a:solidFill>
                  <a:schemeClr val="tx1"/>
                </a:solidFill>
              </a:rPr>
              <a:t>: Application that receives the message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Queue</a:t>
            </a:r>
            <a:r>
              <a:rPr lang="en-US" sz="1600" dirty="0">
                <a:solidFill>
                  <a:schemeClr val="tx1"/>
                </a:solidFill>
              </a:rPr>
              <a:t>: Buffer for storing messages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Message</a:t>
            </a:r>
            <a:r>
              <a:rPr lang="en-US" sz="1600" dirty="0">
                <a:solidFill>
                  <a:schemeClr val="tx1"/>
                </a:solidFill>
              </a:rPr>
              <a:t>: Information sent from producer to consumer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Channel</a:t>
            </a:r>
            <a:r>
              <a:rPr lang="en-US" sz="1600" dirty="0">
                <a:solidFill>
                  <a:schemeClr val="tx1"/>
                </a:solidFill>
              </a:rPr>
              <a:t>: Virtual connection within a connection used for publishing/consuming messages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Exchange</a:t>
            </a:r>
            <a:r>
              <a:rPr lang="en-US" sz="1600" dirty="0">
                <a:solidFill>
                  <a:schemeClr val="tx1"/>
                </a:solidFill>
              </a:rPr>
              <a:t>: Receives messages from producers and pushes them to queues depending on rules. At least one per queue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Binding</a:t>
            </a:r>
            <a:r>
              <a:rPr lang="en-US" sz="1600" dirty="0">
                <a:solidFill>
                  <a:schemeClr val="tx1"/>
                </a:solidFill>
              </a:rPr>
              <a:t>: Link between queue and an exchange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Routing key</a:t>
            </a:r>
            <a:r>
              <a:rPr lang="en-US" sz="1600" dirty="0">
                <a:solidFill>
                  <a:schemeClr val="tx1"/>
                </a:solidFill>
              </a:rPr>
              <a:t>: Key which the exchange looks at to decide how to route the message</a:t>
            </a:r>
          </a:p>
          <a:p>
            <a:r>
              <a:rPr lang="en-US" sz="1600" b="1" dirty="0" err="1">
                <a:solidFill>
                  <a:schemeClr val="tx1"/>
                </a:solidFill>
              </a:rPr>
              <a:t>VHost</a:t>
            </a:r>
            <a:r>
              <a:rPr lang="en-US" sz="1600" b="1" dirty="0">
                <a:solidFill>
                  <a:schemeClr val="tx1"/>
                </a:solidFill>
              </a:rPr>
              <a:t> / Virtual Host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Seggregation</a:t>
            </a:r>
            <a:r>
              <a:rPr lang="en-US" sz="1600" dirty="0">
                <a:solidFill>
                  <a:schemeClr val="tx1"/>
                </a:solidFill>
              </a:rPr>
              <a:t> of application using the same RabbitMQ instance. Users have permissions for different </a:t>
            </a:r>
            <a:r>
              <a:rPr lang="en-US" sz="1600" dirty="0" err="1">
                <a:solidFill>
                  <a:schemeClr val="tx1"/>
                </a:solidFill>
              </a:rPr>
              <a:t>VHosts</a:t>
            </a:r>
            <a:r>
              <a:rPr lang="en-US" sz="1600" dirty="0">
                <a:solidFill>
                  <a:schemeClr val="tx1"/>
                </a:solidFill>
              </a:rPr>
              <a:t> and can't publish to exchanges it has no permission for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B0513-51F6-7E14-AEB3-348F08015C52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pPr marL="359410" indent="-359410"/>
            <a:r>
              <a:rPr lang="en-GB" dirty="0">
                <a:hlinkClick r:id="rId3"/>
              </a:rPr>
              <a:t>https://www.cloudamqp.com/blog/part1-rabbitmq-for-beginners-what-is-rabbitmq.html</a:t>
            </a:r>
          </a:p>
        </p:txBody>
      </p:sp>
    </p:spTree>
    <p:extLst>
      <p:ext uri="{BB962C8B-B14F-4D97-AF65-F5344CB8AC3E}">
        <p14:creationId xmlns:p14="http://schemas.microsoft.com/office/powerpoint/2010/main" val="344348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229F3-B1E2-EE51-0A6E-22424D507F1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2DEF1F-2E6E-90F2-D2B7-1D0AEDA9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in .NET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C23F3A-0293-CF88-B4EC-A955E0B400BC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pPr marL="359410" indent="-359410"/>
            <a:r>
              <a:rPr lang="en-US" dirty="0">
                <a:ea typeface="+mn-lt"/>
                <a:cs typeface="+mn-lt"/>
                <a:hlinkClick r:id="rId3"/>
              </a:rPr>
              <a:t>https://www.rabbitmq.com/tutorials/tutorial-one-dotnet</a:t>
            </a:r>
            <a:endParaRPr lang="en-US" dirty="0">
              <a:ea typeface="+mn-lt"/>
              <a:cs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1857ED-3000-2297-4100-D0F8CEE581CE}"/>
              </a:ext>
            </a:extLst>
          </p:cNvPr>
          <p:cNvGrpSpPr/>
          <p:nvPr/>
        </p:nvGrpSpPr>
        <p:grpSpPr>
          <a:xfrm>
            <a:off x="361964" y="1537258"/>
            <a:ext cx="4044590" cy="4437920"/>
            <a:chOff x="453231" y="1530239"/>
            <a:chExt cx="4044590" cy="4437920"/>
          </a:xfrm>
        </p:grpSpPr>
        <p:pic>
          <p:nvPicPr>
            <p:cNvPr id="6" name="Picture 5" descr="A screen shot of a computer code&#10;&#10;Description automatically generated">
              <a:extLst>
                <a:ext uri="{FF2B5EF4-FFF2-40B4-BE49-F238E27FC236}">
                  <a16:creationId xmlns:a16="http://schemas.microsoft.com/office/drawing/2014/main" id="{62E3E68C-92C1-0EF8-6E0A-BFCA3904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231" y="1914681"/>
              <a:ext cx="4044590" cy="405347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CF2F6C-6020-7A02-37A1-040F4FDF9189}"/>
                </a:ext>
              </a:extLst>
            </p:cNvPr>
            <p:cNvSpPr txBox="1"/>
            <p:nvPr/>
          </p:nvSpPr>
          <p:spPr>
            <a:xfrm>
              <a:off x="1916507" y="1530239"/>
              <a:ext cx="112145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/>
                <a:t>Producer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3B505-7288-E3CC-D4D7-1BEE72C4AFD6}"/>
              </a:ext>
            </a:extLst>
          </p:cNvPr>
          <p:cNvGrpSpPr/>
          <p:nvPr/>
        </p:nvGrpSpPr>
        <p:grpSpPr>
          <a:xfrm>
            <a:off x="5284175" y="1537258"/>
            <a:ext cx="4295721" cy="4952520"/>
            <a:chOff x="4771675" y="1537258"/>
            <a:chExt cx="4295721" cy="4952520"/>
          </a:xfrm>
        </p:grpSpPr>
        <p:pic>
          <p:nvPicPr>
            <p:cNvPr id="8" name="Picture 7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18C63374-094F-287F-CF95-B9CE71E3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1675" y="1912503"/>
              <a:ext cx="4295721" cy="45772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630F06-B6D1-1983-321E-6918FAFBE5BB}"/>
                </a:ext>
              </a:extLst>
            </p:cNvPr>
            <p:cNvSpPr txBox="1"/>
            <p:nvPr/>
          </p:nvSpPr>
          <p:spPr>
            <a:xfrm>
              <a:off x="5988103" y="1537258"/>
              <a:ext cx="12688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/>
                <a:t>Consumer</a:t>
              </a:r>
            </a:p>
          </p:txBody>
        </p:sp>
      </p:grp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CCFCF1A-4000-8314-2E9B-BECAF276A93C}"/>
              </a:ext>
            </a:extLst>
          </p:cNvPr>
          <p:cNvSpPr/>
          <p:nvPr/>
        </p:nvSpPr>
        <p:spPr>
          <a:xfrm>
            <a:off x="3530753" y="2667390"/>
            <a:ext cx="147399" cy="6317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25F3D838-DB40-3378-3D34-791AE1A58D53}"/>
              </a:ext>
            </a:extLst>
          </p:cNvPr>
          <p:cNvSpPr/>
          <p:nvPr/>
        </p:nvSpPr>
        <p:spPr>
          <a:xfrm rot="10800000">
            <a:off x="5137834" y="2793739"/>
            <a:ext cx="147399" cy="6317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88DEEC16-9ED1-35E8-DF9F-A28BA81D886E}"/>
              </a:ext>
            </a:extLst>
          </p:cNvPr>
          <p:cNvSpPr/>
          <p:nvPr/>
        </p:nvSpPr>
        <p:spPr>
          <a:xfrm rot="10800000">
            <a:off x="5137002" y="2955185"/>
            <a:ext cx="147399" cy="6317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09BE2A1F-6464-457E-34A0-BA6830E399C6}"/>
              </a:ext>
            </a:extLst>
          </p:cNvPr>
          <p:cNvSpPr/>
          <p:nvPr/>
        </p:nvSpPr>
        <p:spPr>
          <a:xfrm rot="10800000">
            <a:off x="4603418" y="3264041"/>
            <a:ext cx="652879" cy="6317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C9F099EF-B247-D81E-5D49-07D0A5B03581}"/>
              </a:ext>
            </a:extLst>
          </p:cNvPr>
          <p:cNvSpPr/>
          <p:nvPr/>
        </p:nvSpPr>
        <p:spPr>
          <a:xfrm rot="10800000">
            <a:off x="5136958" y="4492444"/>
            <a:ext cx="147399" cy="63175"/>
          </a:xfrm>
          <a:prstGeom prst="leftArrow">
            <a:avLst/>
          </a:prstGeom>
          <a:solidFill>
            <a:srgbClr val="0F6FC6"/>
          </a:solidFill>
          <a:ln>
            <a:solidFill>
              <a:srgbClr val="0F6F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0563BA5D-F889-5433-C5AB-3E3A96248ADB}"/>
              </a:ext>
            </a:extLst>
          </p:cNvPr>
          <p:cNvSpPr/>
          <p:nvPr/>
        </p:nvSpPr>
        <p:spPr>
          <a:xfrm rot="10800000">
            <a:off x="5136936" y="5559401"/>
            <a:ext cx="147399" cy="63175"/>
          </a:xfrm>
          <a:prstGeom prst="leftArrow">
            <a:avLst/>
          </a:prstGeom>
          <a:solidFill>
            <a:srgbClr val="0F6FC6"/>
          </a:solidFill>
          <a:ln>
            <a:solidFill>
              <a:srgbClr val="0F6F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CC88150D-7C80-35B5-B1B4-23AB842D4BD7}"/>
              </a:ext>
            </a:extLst>
          </p:cNvPr>
          <p:cNvSpPr/>
          <p:nvPr/>
        </p:nvSpPr>
        <p:spPr>
          <a:xfrm>
            <a:off x="3214224" y="2821817"/>
            <a:ext cx="147399" cy="6317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19CE9ED8-20E3-61ED-E9C4-0ED719689E62}"/>
              </a:ext>
            </a:extLst>
          </p:cNvPr>
          <p:cNvSpPr/>
          <p:nvPr/>
        </p:nvSpPr>
        <p:spPr>
          <a:xfrm>
            <a:off x="2757867" y="3172790"/>
            <a:ext cx="673940" cy="9125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2E862D2D-ED9C-61C0-4CE8-DE3BE85DA718}"/>
              </a:ext>
            </a:extLst>
          </p:cNvPr>
          <p:cNvSpPr/>
          <p:nvPr/>
        </p:nvSpPr>
        <p:spPr>
          <a:xfrm>
            <a:off x="3214181" y="4646873"/>
            <a:ext cx="147399" cy="63175"/>
          </a:xfrm>
          <a:prstGeom prst="leftArrow">
            <a:avLst/>
          </a:prstGeom>
          <a:solidFill>
            <a:srgbClr val="0F6FC6"/>
          </a:solidFill>
          <a:ln>
            <a:solidFill>
              <a:srgbClr val="0F6F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C81ACF-43D2-9F1A-030F-21F5B44367FB}"/>
              </a:ext>
            </a:extLst>
          </p:cNvPr>
          <p:cNvSpPr txBox="1"/>
          <p:nvPr/>
        </p:nvSpPr>
        <p:spPr>
          <a:xfrm rot="300000">
            <a:off x="3607908" y="2653349"/>
            <a:ext cx="166905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900" dirty="0"/>
              <a:t>1. Connecting to RabbitMQ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60C4A2-F61B-409F-D118-EBFA6993D4B8}"/>
              </a:ext>
            </a:extLst>
          </p:cNvPr>
          <p:cNvSpPr txBox="1"/>
          <p:nvPr/>
        </p:nvSpPr>
        <p:spPr>
          <a:xfrm rot="300000">
            <a:off x="3319376" y="2813791"/>
            <a:ext cx="18796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/>
              <a:t>2. Virtual connection within RMQ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248FA1-57E4-5E0A-437F-987F4A1D6AE6}"/>
              </a:ext>
            </a:extLst>
          </p:cNvPr>
          <p:cNvSpPr txBox="1"/>
          <p:nvPr/>
        </p:nvSpPr>
        <p:spPr>
          <a:xfrm rot="240000">
            <a:off x="3459833" y="3151730"/>
            <a:ext cx="166905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/>
              <a:t>3. Declaring queue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467278-C6A2-1924-AC00-8E6914821141}"/>
              </a:ext>
            </a:extLst>
          </p:cNvPr>
          <p:cNvSpPr txBox="1"/>
          <p:nvPr/>
        </p:nvSpPr>
        <p:spPr>
          <a:xfrm>
            <a:off x="3305389" y="4562638"/>
            <a:ext cx="166905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900" dirty="0"/>
              <a:t>4. Publishing message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2658BB-966B-3514-8C4C-A454FC868117}"/>
              </a:ext>
            </a:extLst>
          </p:cNvPr>
          <p:cNvSpPr txBox="1"/>
          <p:nvPr/>
        </p:nvSpPr>
        <p:spPr>
          <a:xfrm>
            <a:off x="3845950" y="4415229"/>
            <a:ext cx="128994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900" dirty="0"/>
              <a:t>4. Creating consumer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F5070B-E8CC-7662-65FC-D4A27463E293}"/>
              </a:ext>
            </a:extLst>
          </p:cNvPr>
          <p:cNvSpPr txBox="1"/>
          <p:nvPr/>
        </p:nvSpPr>
        <p:spPr>
          <a:xfrm>
            <a:off x="3515350" y="5475165"/>
            <a:ext cx="1774363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900" dirty="0"/>
              <a:t>6. Binds consumer and queue</a:t>
            </a:r>
            <a:endParaRPr lang="en-US" dirty="0"/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FD07A93B-EAE4-CF75-D7B1-D144E2B55BE8}"/>
              </a:ext>
            </a:extLst>
          </p:cNvPr>
          <p:cNvSpPr/>
          <p:nvPr/>
        </p:nvSpPr>
        <p:spPr>
          <a:xfrm rot="10800000">
            <a:off x="5164209" y="4780240"/>
            <a:ext cx="147399" cy="63175"/>
          </a:xfrm>
          <a:prstGeom prst="leftArrow">
            <a:avLst/>
          </a:prstGeom>
          <a:solidFill>
            <a:srgbClr val="0F6FC6"/>
          </a:solidFill>
          <a:ln>
            <a:solidFill>
              <a:srgbClr val="0F6F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645625-9CC3-96D4-0910-737D0CD0F9B6}"/>
              </a:ext>
            </a:extLst>
          </p:cNvPr>
          <p:cNvSpPr txBox="1"/>
          <p:nvPr/>
        </p:nvSpPr>
        <p:spPr>
          <a:xfrm>
            <a:off x="3676829" y="4710044"/>
            <a:ext cx="149354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900" dirty="0"/>
              <a:t>5. Define consumer logic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300961-D25C-12FC-7177-859281EF2366}"/>
              </a:ext>
            </a:extLst>
          </p:cNvPr>
          <p:cNvSpPr txBox="1"/>
          <p:nvPr/>
        </p:nvSpPr>
        <p:spPr>
          <a:xfrm>
            <a:off x="1695527" y="3115922"/>
            <a:ext cx="6569401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This is a whole lot of setup and duplicated code, and we haven't even started on exchanges/bindings...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BD163B-64AC-B89F-FAF2-2F83377CB8B9}"/>
              </a:ext>
            </a:extLst>
          </p:cNvPr>
          <p:cNvSpPr txBox="1"/>
          <p:nvPr/>
        </p:nvSpPr>
        <p:spPr>
          <a:xfrm>
            <a:off x="1684256" y="3829431"/>
            <a:ext cx="656940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Luckily we can simplify this, by using </a:t>
            </a:r>
            <a:r>
              <a:rPr lang="en-US" dirty="0" err="1"/>
              <a:t>MassTransit</a:t>
            </a:r>
          </a:p>
        </p:txBody>
      </p:sp>
    </p:spTree>
    <p:extLst>
      <p:ext uri="{BB962C8B-B14F-4D97-AF65-F5344CB8AC3E}">
        <p14:creationId xmlns:p14="http://schemas.microsoft.com/office/powerpoint/2010/main" val="226267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8" grpId="0"/>
      <p:bldP spid="29" grpId="0"/>
      <p:bldP spid="30" grpId="0"/>
      <p:bldP spid="31" grpId="0"/>
      <p:bldP spid="32" grpId="0"/>
      <p:bldP spid="33" grpId="0" animBg="1"/>
      <p:bldP spid="34" grpId="0"/>
      <p:bldP spid="35" grpId="0" animBg="1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044D9F-7011-F1FA-D0A1-F63BE6FDA4C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9627A0-2F53-89B7-225C-7B922CD02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F899A-0E58-9945-B3EB-53077A2C5A07}"/>
              </a:ext>
            </a:extLst>
          </p:cNvPr>
          <p:cNvSpPr>
            <a:spLocks noGrp="1"/>
          </p:cNvSpPr>
          <p:nvPr>
            <p:ph sz="quarter" idx="7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Images</a:t>
            </a:r>
          </a:p>
          <a:p>
            <a:pPr lvl="1">
              <a:buFont typeface="Courier New" charset="2"/>
              <a:buChar char="o"/>
            </a:pPr>
            <a:r>
              <a:rPr lang="en-US" dirty="0"/>
              <a:t>Pure RabbitMQ</a:t>
            </a:r>
          </a:p>
          <a:p>
            <a:pPr lvl="1">
              <a:buFont typeface="Courier New" charset="2"/>
              <a:buChar char="o"/>
            </a:pPr>
            <a:r>
              <a:rPr lang="en-US" dirty="0"/>
              <a:t>RabbitMQ with Management UI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Plugin used for information, debugging, admin functions and more</a:t>
            </a:r>
          </a:p>
          <a:p>
            <a:pPr lvl="2">
              <a:buFont typeface="Wingdings" charset="2"/>
              <a:buChar char="§"/>
            </a:pPr>
            <a:endParaRPr lang="en-US" dirty="0"/>
          </a:p>
          <a:p>
            <a:r>
              <a:rPr lang="en-US" dirty="0"/>
              <a:t>Demo: UI</a:t>
            </a:r>
          </a:p>
          <a:p>
            <a:pPr lvl="1">
              <a:buFont typeface="Courier New" charset="2"/>
              <a:buChar char="o"/>
            </a:pPr>
            <a:r>
              <a:rPr lang="en-US" dirty="0"/>
              <a:t>Queues</a:t>
            </a:r>
          </a:p>
          <a:p>
            <a:pPr lvl="1">
              <a:buFont typeface="Courier New" charset="2"/>
              <a:buChar char="o"/>
            </a:pPr>
            <a:r>
              <a:rPr lang="en-US" dirty="0"/>
              <a:t>Exchanges</a:t>
            </a:r>
          </a:p>
          <a:p>
            <a:pPr lvl="1">
              <a:buFont typeface="Courier New" charset="2"/>
              <a:buChar char="o"/>
            </a:pPr>
            <a:r>
              <a:rPr lang="en-US" dirty="0"/>
              <a:t>Bindings</a:t>
            </a:r>
          </a:p>
          <a:p>
            <a:pPr lvl="1">
              <a:buFont typeface="Courier New" charset="2"/>
              <a:buChar char="o"/>
            </a:pPr>
            <a:r>
              <a:rPr lang="en-US" dirty="0"/>
              <a:t>Consumers</a:t>
            </a:r>
          </a:p>
          <a:p>
            <a:pPr lvl="1">
              <a:buFont typeface="Courier New" charset="2"/>
              <a:buChar char="o"/>
            </a:pPr>
            <a:r>
              <a:rPr lang="en-US" dirty="0"/>
              <a:t>Manual publishing/consuming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B6A3E8-712C-EFF5-AF95-86B57A6D190C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https://hub.docker.com/_/rabbitmq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6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MassTransit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What is MassTransit and why use it?</a:t>
            </a:r>
          </a:p>
          <a:p>
            <a:pPr lvl="1">
              <a:buFont typeface="Courier New" charset="2"/>
              <a:buChar char="o"/>
            </a:pPr>
            <a:r>
              <a:rPr lang="en-US" i="1" dirty="0"/>
              <a:t>Open-source distributed application framework</a:t>
            </a:r>
            <a:br>
              <a:rPr lang="en-US" i="1" dirty="0"/>
            </a:br>
            <a:r>
              <a:rPr lang="en-US" i="1" dirty="0"/>
              <a:t>for .NET that provides a consistent abstraction</a:t>
            </a:r>
            <a:br>
              <a:rPr lang="en-US" i="1" dirty="0"/>
            </a:br>
            <a:r>
              <a:rPr lang="en-US" i="1" dirty="0"/>
              <a:t>on top of the supported message transports.</a:t>
            </a:r>
          </a:p>
          <a:p>
            <a:pPr lvl="1">
              <a:buFont typeface="Courier New" charset="2"/>
              <a:buChar char="o"/>
            </a:pPr>
            <a:r>
              <a:rPr lang="en-GB" dirty="0"/>
              <a:t>Consumer does the setup (typically)</a:t>
            </a:r>
          </a:p>
          <a:p>
            <a:pPr lvl="1">
              <a:buFont typeface="Courier New" charset="2"/>
              <a:buChar char="o"/>
            </a:pPr>
            <a:r>
              <a:rPr lang="en-GB" dirty="0"/>
              <a:t>Increased (potential) use of resilience</a:t>
            </a:r>
          </a:p>
          <a:p>
            <a:pPr lvl="1">
              <a:buFont typeface="Courier New" charset="2"/>
              <a:buChar char="o"/>
            </a:pPr>
            <a:r>
              <a:rPr lang="en-GB" dirty="0"/>
              <a:t>What type of exchange(s)?</a:t>
            </a:r>
          </a:p>
          <a:p>
            <a:pPr lvl="2">
              <a:buFont typeface="Wingdings" charset="2"/>
              <a:buChar char="§"/>
            </a:pPr>
            <a:r>
              <a:rPr lang="en-GB" dirty="0"/>
              <a:t>All supported</a:t>
            </a:r>
          </a:p>
          <a:p>
            <a:pPr lvl="2">
              <a:buFont typeface="Wingdings" charset="2"/>
              <a:buChar char="§"/>
            </a:pPr>
            <a:r>
              <a:rPr lang="en-GB" dirty="0"/>
              <a:t>Default: Fanout</a:t>
            </a:r>
          </a:p>
          <a:p>
            <a:pPr lvl="2">
              <a:buFont typeface="Wingdings" charset="2"/>
              <a:buChar char="§"/>
            </a:pPr>
            <a:r>
              <a:rPr lang="en-GB" dirty="0"/>
              <a:t>Personal recommendation: Topic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NB!</a:t>
            </a:r>
          </a:p>
          <a:p>
            <a:pPr marL="0" indent="0">
              <a:buNone/>
            </a:pPr>
            <a:r>
              <a:rPr lang="en-GB" sz="1200" dirty="0"/>
              <a:t>As of v9, set for Q1 2026, MassTransit goes commercial.</a:t>
            </a:r>
          </a:p>
          <a:p>
            <a:pPr marL="0" indent="0">
              <a:buNone/>
            </a:pPr>
            <a:r>
              <a:rPr lang="en-GB" sz="1200" dirty="0"/>
              <a:t>While the principles still apply, it may be worth looking into alternatives.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>
            <a:spAutoFit/>
          </a:bodyPr>
          <a:lstStyle/>
          <a:p>
            <a:pPr marL="359410" indent="-359410"/>
            <a:r>
              <a:rPr lang="en-GB" dirty="0">
                <a:ea typeface="+mn-lt"/>
                <a:cs typeface="+mn-lt"/>
                <a:hlinkClick r:id="rId3"/>
              </a:rPr>
              <a:t>https://masstransit.io/introduction</a:t>
            </a:r>
            <a:endParaRPr lang="en-US" dirty="0"/>
          </a:p>
        </p:txBody>
      </p:sp>
      <p:pic>
        <p:nvPicPr>
          <p:cNvPr id="2" name="Picture 1" descr="A cartoon of a bus&#10;&#10;Description automatically generated">
            <a:extLst>
              <a:ext uri="{FF2B5EF4-FFF2-40B4-BE49-F238E27FC236}">
                <a16:creationId xmlns:a16="http://schemas.microsoft.com/office/drawing/2014/main" id="{6C63D864-598E-2D20-CB80-7D448722C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215" y="2475993"/>
            <a:ext cx="3407339" cy="340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C4A7D2-C513-CDE0-96C9-523F48107F7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D3BB60-4279-70A7-ABFF-0B9D7007D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in .NET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9C0E4-BC1D-BD7F-A00A-8C4661497718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60000" y="1522800"/>
            <a:ext cx="4430171" cy="489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MassTransit setup is set up as a pipe, so order matters</a:t>
            </a:r>
          </a:p>
          <a:p>
            <a:r>
              <a:rPr lang="en-US" dirty="0"/>
              <a:t>Localhost auth is set up by default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EF902-8AAD-47F9-EA59-DDE790362F5F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280293"/>
            <a:ext cx="6259500" cy="477054"/>
          </a:xfrm>
        </p:spPr>
        <p:txBody>
          <a:bodyPr/>
          <a:lstStyle/>
          <a:p>
            <a:pPr marL="359410" indent="-359410"/>
            <a:r>
              <a:rPr lang="en-US" dirty="0">
                <a:ea typeface="+mn-lt"/>
                <a:cs typeface="+mn-lt"/>
                <a:hlinkClick r:id="rId3"/>
              </a:rPr>
              <a:t>https://masstransit.io/documentation/configuration#consumer-registration</a:t>
            </a:r>
            <a:endParaRPr lang="en-US" dirty="0">
              <a:ea typeface="+mn-lt"/>
              <a:cs typeface="+mn-lt"/>
            </a:endParaRPr>
          </a:p>
          <a:p>
            <a:pPr marL="359410" indent="-359410"/>
            <a:r>
              <a:rPr lang="en-US" dirty="0">
                <a:ea typeface="+mn-lt"/>
                <a:cs typeface="+mn-lt"/>
                <a:hlinkClick r:id="rId4"/>
              </a:rPr>
              <a:t>https://masstransit.io/documentation/configuration#configure-endpoints</a:t>
            </a:r>
            <a:endParaRPr lang="en-US" dirty="0">
              <a:ea typeface="+mn-lt"/>
              <a:cs typeface="+mn-lt"/>
            </a:endParaRPr>
          </a:p>
          <a:p>
            <a:pPr marL="359410" indent="-359410"/>
            <a:r>
              <a:rPr lang="en-US" dirty="0">
                <a:ea typeface="+mn-lt"/>
                <a:cs typeface="+mn-lt"/>
                <a:hlinkClick r:id="rId5"/>
              </a:rPr>
              <a:t>https://masstransit.io/documentation/concepts/exceptions#retry</a:t>
            </a:r>
            <a:endParaRPr lang="en-US" dirty="0">
              <a:ea typeface="+mn-lt"/>
              <a:cs typeface="+mn-lt"/>
            </a:endParaRPr>
          </a:p>
          <a:p>
            <a:pPr marL="359410" indent="-359410"/>
            <a:r>
              <a:rPr lang="en-US" dirty="0">
                <a:ea typeface="+mn-lt"/>
                <a:cs typeface="+mn-lt"/>
                <a:hlinkClick r:id="rId6"/>
              </a:rPr>
              <a:t>https://github.com/rabbitmq/rabbitmq-delayed-message-exchange/issues/229</a:t>
            </a:r>
            <a:endParaRPr lang="en-US" dirty="0">
              <a:ea typeface="+mn-lt"/>
              <a:cs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404522-AB67-6B22-6203-8C8F9FA08578}"/>
              </a:ext>
            </a:extLst>
          </p:cNvPr>
          <p:cNvGrpSpPr/>
          <p:nvPr/>
        </p:nvGrpSpPr>
        <p:grpSpPr>
          <a:xfrm>
            <a:off x="888972" y="1512757"/>
            <a:ext cx="3114026" cy="2414554"/>
            <a:chOff x="917630" y="3060106"/>
            <a:chExt cx="3114026" cy="2414554"/>
          </a:xfrm>
        </p:grpSpPr>
        <p:pic>
          <p:nvPicPr>
            <p:cNvPr id="6" name="Picture 5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62B46543-097A-5454-D53C-FCEB64230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7630" y="3427369"/>
              <a:ext cx="3114026" cy="204729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EADB02-1B6E-93CC-E08D-2263F2333EAA}"/>
                </a:ext>
              </a:extLst>
            </p:cNvPr>
            <p:cNvSpPr txBox="1"/>
            <p:nvPr/>
          </p:nvSpPr>
          <p:spPr>
            <a:xfrm>
              <a:off x="1308106" y="3060106"/>
              <a:ext cx="233244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Service registration: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DF5E04-422D-0A11-CE6A-9A2D3207AF41}"/>
              </a:ext>
            </a:extLst>
          </p:cNvPr>
          <p:cNvGrpSpPr/>
          <p:nvPr/>
        </p:nvGrpSpPr>
        <p:grpSpPr>
          <a:xfrm>
            <a:off x="5209618" y="1523574"/>
            <a:ext cx="4111261" cy="1668959"/>
            <a:chOff x="4961252" y="1628641"/>
            <a:chExt cx="4111261" cy="1668959"/>
          </a:xfrm>
        </p:grpSpPr>
        <p:pic>
          <p:nvPicPr>
            <p:cNvPr id="8" name="Picture 7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6332E2E9-4A12-F9BF-5D8A-AE99E1397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61252" y="1993948"/>
              <a:ext cx="4111261" cy="130365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C8C3AE-45F8-A0FC-BF31-550D6B518630}"/>
                </a:ext>
              </a:extLst>
            </p:cNvPr>
            <p:cNvSpPr txBox="1"/>
            <p:nvPr/>
          </p:nvSpPr>
          <p:spPr>
            <a:xfrm>
              <a:off x="5056064" y="1628641"/>
              <a:ext cx="340082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Message publication: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CE445C-FBBF-5951-EC0A-7CE794D35E17}"/>
              </a:ext>
            </a:extLst>
          </p:cNvPr>
          <p:cNvGrpSpPr/>
          <p:nvPr/>
        </p:nvGrpSpPr>
        <p:grpSpPr>
          <a:xfrm>
            <a:off x="5118510" y="3424735"/>
            <a:ext cx="4092873" cy="2269373"/>
            <a:chOff x="4956117" y="3376977"/>
            <a:chExt cx="4092873" cy="2269373"/>
          </a:xfrm>
        </p:grpSpPr>
        <p:pic>
          <p:nvPicPr>
            <p:cNvPr id="7" name="Picture 6" descr="A computer screen with white text&#10;&#10;Description automatically generated">
              <a:extLst>
                <a:ext uri="{FF2B5EF4-FFF2-40B4-BE49-F238E27FC236}">
                  <a16:creationId xmlns:a16="http://schemas.microsoft.com/office/drawing/2014/main" id="{7CB8247D-535E-332E-861D-2D397AC69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56117" y="3742809"/>
              <a:ext cx="4092873" cy="190354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A4EA81-7B15-F21C-4818-C1226AB246EE}"/>
                </a:ext>
              </a:extLst>
            </p:cNvPr>
            <p:cNvSpPr txBox="1"/>
            <p:nvPr/>
          </p:nvSpPr>
          <p:spPr>
            <a:xfrm>
              <a:off x="5112602" y="3376977"/>
              <a:ext cx="34302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Consumer implementation: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8BD806-1424-75DC-1640-327D1748CA81}"/>
              </a:ext>
            </a:extLst>
          </p:cNvPr>
          <p:cNvCxnSpPr/>
          <p:nvPr/>
        </p:nvCxnSpPr>
        <p:spPr>
          <a:xfrm flipH="1" flipV="1">
            <a:off x="8155128" y="2022457"/>
            <a:ext cx="504346" cy="5660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0D66FE-B7DE-D672-F20E-19F4E643ABE9}"/>
              </a:ext>
            </a:extLst>
          </p:cNvPr>
          <p:cNvSpPr txBox="1"/>
          <p:nvPr/>
        </p:nvSpPr>
        <p:spPr>
          <a:xfrm>
            <a:off x="7774504" y="2614354"/>
            <a:ext cx="179749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0000"/>
                </a:solidFill>
                <a:highlight>
                  <a:srgbClr val="FFFFFF"/>
                </a:highlight>
              </a:rPr>
              <a:t>Can be dependency injected at constructor</a:t>
            </a:r>
          </a:p>
        </p:txBody>
      </p:sp>
      <p:pic>
        <p:nvPicPr>
          <p:cNvPr id="18" name="Picture 1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060F32B-04AF-94B4-B943-DADEA46360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951" y="1876771"/>
            <a:ext cx="4449607" cy="245495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43F66C-D10D-B601-0A4C-8AF76F0733EE}"/>
              </a:ext>
            </a:extLst>
          </p:cNvPr>
          <p:cNvSpPr/>
          <p:nvPr/>
        </p:nvSpPr>
        <p:spPr>
          <a:xfrm>
            <a:off x="712468" y="2537940"/>
            <a:ext cx="4174506" cy="88481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FD2E7D-C96A-638C-684A-D7F00E135FCF}"/>
              </a:ext>
            </a:extLst>
          </p:cNvPr>
          <p:cNvSpPr/>
          <p:nvPr/>
        </p:nvSpPr>
        <p:spPr>
          <a:xfrm>
            <a:off x="938946" y="2948305"/>
            <a:ext cx="3902256" cy="1512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983C15-9629-A514-0A4B-C0007FE9A594}"/>
              </a:ext>
            </a:extLst>
          </p:cNvPr>
          <p:cNvCxnSpPr/>
          <p:nvPr/>
        </p:nvCxnSpPr>
        <p:spPr>
          <a:xfrm flipV="1">
            <a:off x="3041745" y="3015021"/>
            <a:ext cx="637375" cy="14161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F38F21-FB88-8353-04AA-0AD89D1B054B}"/>
              </a:ext>
            </a:extLst>
          </p:cNvPr>
          <p:cNvSpPr txBox="1"/>
          <p:nvPr/>
        </p:nvSpPr>
        <p:spPr>
          <a:xfrm>
            <a:off x="1843662" y="4445703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err="1">
                <a:solidFill>
                  <a:srgbClr val="FF0000"/>
                </a:solidFill>
              </a:rPr>
              <a:t>cfg.UseImmediateRedelivery</a:t>
            </a:r>
            <a:r>
              <a:rPr lang="en-US" sz="1100">
                <a:solidFill>
                  <a:srgbClr val="FF0000"/>
                </a:solidFill>
              </a:rPr>
              <a:t>() instead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4FB7B6-773F-6A74-94A3-95CE9336B7B4}"/>
              </a:ext>
            </a:extLst>
          </p:cNvPr>
          <p:cNvSpPr txBox="1"/>
          <p:nvPr/>
        </p:nvSpPr>
        <p:spPr>
          <a:xfrm>
            <a:off x="1317783" y="151392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Service registration</a:t>
            </a:r>
          </a:p>
        </p:txBody>
      </p:sp>
    </p:spTree>
    <p:extLst>
      <p:ext uri="{BB962C8B-B14F-4D97-AF65-F5344CB8AC3E}">
        <p14:creationId xmlns:p14="http://schemas.microsoft.com/office/powerpoint/2010/main" val="150781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7" grpId="0"/>
      <p:bldP spid="19" grpId="0" animBg="1"/>
      <p:bldP spid="20" grpId="0" animBg="1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9359260-1429-DC50-FA7E-8D9D02E0F8D8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7"/>
          <a:srcRect t="5928" b="592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2F36E5-9D59-E909-78ED-178E2B05BE4C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3"/>
              <p:tags r:id="rId4"/>
            </p:custDataLst>
            <p:extLst>
              <p:ext uri="{D42A27DB-BD31-4B8C-83A1-F6EECF244321}">
                <p14:modId xmlns:p14="http://schemas.microsoft.com/office/powerpoint/2010/main" val="420464353"/>
              </p:ext>
            </p:extLst>
          </p:nvPr>
        </p:nvGraphicFramePr>
        <p:xfrm>
          <a:off x="351161" y="1880213"/>
          <a:ext cx="5440501" cy="4343625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RabbitMQ / MassTransit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09:55 - 10:35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Lunch 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11:00 - 11:45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71527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Hands-on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11:45 - 13:15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74648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93328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264975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67204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11:45 - 13:15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0000" y="727199"/>
            <a:ext cx="9216000" cy="1169287"/>
          </a:xfrm>
        </p:spPr>
        <p:txBody>
          <a:bodyPr/>
          <a:lstStyle/>
          <a:p>
            <a:r>
              <a:rPr lang="en-GB" dirty="0"/>
              <a:t>Hands-on: Implementing RabbitMQ</a:t>
            </a:r>
            <a:br>
              <a:rPr lang="en-GB" dirty="0"/>
            </a:br>
            <a:r>
              <a:rPr lang="en-GB" dirty="0"/>
              <a:t>with MassTransit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>
          <a:xfrm>
            <a:off x="360000" y="2116087"/>
            <a:ext cx="9216000" cy="43027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Build on the existing branch.</a:t>
            </a:r>
            <a:endParaRPr lang="en-GB" b="1" dirty="0">
              <a:latin typeface="Consolas" panose="020B0609020204030204" pitchFamily="49" charset="0"/>
            </a:endParaRPr>
          </a:p>
          <a:p>
            <a:pPr>
              <a:buAutoNum type="arabicPeriod"/>
            </a:pPr>
            <a:r>
              <a:rPr lang="en-GB" dirty="0"/>
              <a:t>Change API communication to RabbitMQ via MassTransit</a:t>
            </a:r>
            <a:endParaRPr lang="en-US" dirty="0"/>
          </a:p>
          <a:p>
            <a:pPr lvl="1"/>
            <a:r>
              <a:rPr lang="en-GB" dirty="0"/>
              <a:t>Include retry logic to improve resilience</a:t>
            </a:r>
          </a:p>
          <a:p>
            <a:pPr>
              <a:buAutoNum type="arabicPeriod"/>
            </a:pPr>
            <a:r>
              <a:rPr lang="en-GB" dirty="0"/>
              <a:t>Introduce constant error on server side</a:t>
            </a:r>
          </a:p>
          <a:p>
            <a:pPr marL="800100" lvl="1" indent="-342900"/>
            <a:r>
              <a:rPr lang="en-GB" dirty="0"/>
              <a:t>Verify that error queue works</a:t>
            </a:r>
          </a:p>
          <a:p>
            <a:pPr marL="800100" lvl="1" indent="-342900"/>
            <a:r>
              <a:rPr lang="en-GB" dirty="0"/>
              <a:t>Inspect in UI what information you get when a message is on the error Queue</a:t>
            </a:r>
          </a:p>
          <a:p>
            <a:pPr marL="800100" lvl="1" indent="-342900"/>
            <a:r>
              <a:rPr lang="en-GB" dirty="0"/>
              <a:t>Try debugging across services</a:t>
            </a:r>
          </a:p>
          <a:p>
            <a:pPr>
              <a:buAutoNum type="arabicPeriod"/>
            </a:pPr>
            <a:r>
              <a:rPr lang="en-GB" b="1" i="1" dirty="0"/>
              <a:t>Optional</a:t>
            </a:r>
            <a:r>
              <a:rPr lang="en-GB" dirty="0"/>
              <a:t>: Add redelivery to the system as well</a:t>
            </a:r>
          </a:p>
          <a:p>
            <a:pPr marL="800100" lvl="1" indent="-342900"/>
            <a:r>
              <a:rPr lang="en-GB" dirty="0"/>
              <a:t>You can use the </a:t>
            </a:r>
            <a:r>
              <a:rPr lang="en-GB" i="1" dirty="0" err="1"/>
              <a:t>context.GetRedeliveryCount</a:t>
            </a:r>
            <a:r>
              <a:rPr lang="en-GB" i="1" dirty="0"/>
              <a:t>()</a:t>
            </a:r>
            <a:r>
              <a:rPr lang="en-GB" dirty="0"/>
              <a:t>to verify that it's redelivered </a:t>
            </a:r>
          </a:p>
          <a:p>
            <a:pPr>
              <a:buAutoNum type="arabicPeriod"/>
            </a:pPr>
            <a:r>
              <a:rPr lang="en-GB" b="1" i="1" dirty="0"/>
              <a:t>Optional</a:t>
            </a:r>
            <a:r>
              <a:rPr lang="en-GB" dirty="0"/>
              <a:t>:	Add response from server to client via RabbitMQ/MassTransit </a:t>
            </a:r>
          </a:p>
          <a:p>
            <a:pPr lvl="1"/>
            <a:r>
              <a:rPr lang="en-GB" dirty="0"/>
              <a:t>Potentially look at RPC (outside scope of this course)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495737"/>
            <a:ext cx="6259500" cy="261610"/>
          </a:xfrm>
        </p:spPr>
        <p:txBody>
          <a:bodyPr>
            <a:spAutoFit/>
          </a:bodyPr>
          <a:lstStyle/>
          <a:p>
            <a:pPr marL="359410" indent="-359410"/>
            <a:r>
              <a:rPr lang="en-GB"/>
              <a:t>References:</a:t>
            </a:r>
            <a:br>
              <a:rPr lang="en-GB"/>
            </a:br>
            <a:r>
              <a:rPr lang="en-GB">
                <a:ea typeface="+mn-lt"/>
                <a:cs typeface="+mn-lt"/>
                <a:hlinkClick r:id="rId3"/>
              </a:rPr>
              <a:t>https://masstransit.io/documentation/configuration</a:t>
            </a:r>
            <a:endParaRPr lang="en-GB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432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266D833F-98E7-DBC5-CE13-50275E8B7B57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7"/>
          <a:srcRect t="5928" b="592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2E108-602B-9A00-32F6-DAB11DA666C0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3"/>
              <p:tags r:id="rId4"/>
            </p:custDataLst>
            <p:extLst>
              <p:ext uri="{D42A27DB-BD31-4B8C-83A1-F6EECF244321}">
                <p14:modId xmlns:p14="http://schemas.microsoft.com/office/powerpoint/2010/main" val="953640412"/>
              </p:ext>
            </p:extLst>
          </p:nvPr>
        </p:nvGraphicFramePr>
        <p:xfrm>
          <a:off x="351161" y="1880213"/>
          <a:ext cx="5440501" cy="315900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 (and lunch break)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884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48757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61FF4411-DE4C-EA3E-FA58-1540B1B64499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A5F290-D579-2B9B-47E3-E6157224850E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4"/>
              <p:custData r:id="rId5"/>
              <p:tags r:id="rId6"/>
            </p:custDataLst>
            <p:extLst>
              <p:ext uri="{D42A27DB-BD31-4B8C-83A1-F6EECF244321}">
                <p14:modId xmlns:p14="http://schemas.microsoft.com/office/powerpoint/2010/main" val="3661106786"/>
              </p:ext>
            </p:extLst>
          </p:nvPr>
        </p:nvGraphicFramePr>
        <p:xfrm>
          <a:off x="351161" y="1880213"/>
          <a:ext cx="5440501" cy="315900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 (and lunch break)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884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26328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/>
              <a:t>13:15 – 13:30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Docker build optimisation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>
          <a:xfrm>
            <a:off x="360000" y="1411426"/>
            <a:ext cx="9216000" cy="5007374"/>
          </a:xfrm>
        </p:spPr>
        <p:txBody>
          <a:bodyPr>
            <a:normAutofit/>
          </a:bodyPr>
          <a:lstStyle/>
          <a:p>
            <a:r>
              <a:rPr lang="en-GB" dirty="0"/>
              <a:t>Docker Compose caching</a:t>
            </a:r>
          </a:p>
          <a:p>
            <a:pPr lvl="1"/>
            <a:r>
              <a:rPr lang="en-GB" dirty="0"/>
              <a:t>How it works</a:t>
            </a:r>
          </a:p>
          <a:p>
            <a:pPr lvl="1"/>
            <a:r>
              <a:rPr lang="en-GB" dirty="0"/>
              <a:t>Advantages</a:t>
            </a:r>
          </a:p>
          <a:p>
            <a:pPr lvl="1"/>
            <a:r>
              <a:rPr lang="en-GB" dirty="0"/>
              <a:t>Disadvantages</a:t>
            </a:r>
          </a:p>
          <a:p>
            <a:pPr lvl="1"/>
            <a:r>
              <a:rPr lang="en-GB" dirty="0"/>
              <a:t>Best practices</a:t>
            </a:r>
          </a:p>
          <a:p>
            <a:r>
              <a:rPr lang="en-GB" dirty="0"/>
              <a:t>Visual Studio’s </a:t>
            </a:r>
            <a:r>
              <a:rPr lang="en-GB" i="1" dirty="0"/>
              <a:t>Fast mode</a:t>
            </a:r>
          </a:p>
          <a:p>
            <a:pPr lvl="1"/>
            <a:r>
              <a:rPr lang="en-GB" dirty="0"/>
              <a:t>How it works</a:t>
            </a:r>
          </a:p>
          <a:p>
            <a:pPr lvl="1"/>
            <a:r>
              <a:rPr lang="en-GB" dirty="0"/>
              <a:t>Advantages</a:t>
            </a:r>
          </a:p>
          <a:p>
            <a:pPr lvl="1"/>
            <a:r>
              <a:rPr lang="en-GB" dirty="0"/>
              <a:t>Disadvantages</a:t>
            </a:r>
          </a:p>
          <a:p>
            <a:pPr lvl="1"/>
            <a:r>
              <a:rPr lang="en-GB" dirty="0"/>
              <a:t>Best practices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495737"/>
            <a:ext cx="6259500" cy="261610"/>
          </a:xfrm>
        </p:spPr>
        <p:txBody>
          <a:bodyPr>
            <a:spAutoFit/>
          </a:bodyPr>
          <a:lstStyle/>
          <a:p>
            <a:r>
              <a:rPr lang="en-GB" dirty="0">
                <a:hlinkClick r:id="rId3"/>
              </a:rPr>
              <a:t>https://docs.docker.com/build/cache/</a:t>
            </a:r>
            <a:endParaRPr lang="en-GB" dirty="0"/>
          </a:p>
          <a:p>
            <a:r>
              <a:rPr lang="en-GB" dirty="0">
                <a:hlinkClick r:id="rId4"/>
              </a:rPr>
              <a:t>https://learn.microsoft.com/en-us/visualstudio/containers/container-build</a:t>
            </a:r>
            <a:endParaRPr lang="en-GB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F0B79DFF-1ED2-1EC0-3948-E3781B95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t="5928" b="5928"/>
          <a:stretch/>
        </p:blipFill>
        <p:spPr bwMode="auto">
          <a:xfrm>
            <a:off x="6015751" y="0"/>
            <a:ext cx="3890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A24D43-50D4-2804-39E2-D84D3654DF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138"/>
          <a:stretch/>
        </p:blipFill>
        <p:spPr>
          <a:xfrm>
            <a:off x="3946379" y="1411425"/>
            <a:ext cx="4407005" cy="895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0B4E72-1F29-4382-2B91-DB11C7DDA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6379" y="2520140"/>
            <a:ext cx="5487166" cy="933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5797E3-1E42-875E-4338-10E02907C3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379" y="3666960"/>
            <a:ext cx="5039428" cy="17337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330D73-33AC-07AA-3FD0-A35C87BB9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6379" y="5508979"/>
            <a:ext cx="5544324" cy="4763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376A71-E6DB-7B67-7178-8AA526322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7620" y="1384813"/>
            <a:ext cx="6368380" cy="508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4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"/>
                            </p:stCondLst>
                            <p:childTnLst>
                              <p:par>
                                <p:cTn id="9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0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75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9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7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5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3A97DCD8-78BA-7DED-D7F6-AB08D50B1632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B7358F-4025-2E53-EBF1-DBDEFCF13A36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4"/>
              <p:custData r:id="rId5"/>
              <p:tags r:id="rId6"/>
            </p:custDataLst>
            <p:extLst>
              <p:ext uri="{D42A27DB-BD31-4B8C-83A1-F6EECF244321}">
                <p14:modId xmlns:p14="http://schemas.microsoft.com/office/powerpoint/2010/main" val="3415668361"/>
              </p:ext>
            </p:extLst>
          </p:nvPr>
        </p:nvGraphicFramePr>
        <p:xfrm>
          <a:off x="351161" y="1880213"/>
          <a:ext cx="5440501" cy="4343625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 (and lunch break)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884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Discussion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13:30 - 13:45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71527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Presentation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13:45 - 14:15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74648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Hands-on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14:15 - 14:45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93328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98865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/>
              <a:t>13:30 – 13:45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Discussion: Integration testing with</a:t>
            </a:r>
            <a:br>
              <a:rPr lang="en-GB" dirty="0"/>
            </a:br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party dependencies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649625"/>
            <a:ext cx="6259500" cy="107722"/>
          </a:xfrm>
        </p:spPr>
        <p:txBody>
          <a:bodyPr>
            <a:spAutoFit/>
          </a:bodyPr>
          <a:lstStyle/>
          <a:p>
            <a:endParaRPr lang="en-GB"/>
          </a:p>
        </p:txBody>
      </p:sp>
      <p:pic>
        <p:nvPicPr>
          <p:cNvPr id="5" name="Picture 4" descr="How to Create an Aspire Application with .NET CLI | Medium">
            <a:extLst>
              <a:ext uri="{FF2B5EF4-FFF2-40B4-BE49-F238E27FC236}">
                <a16:creationId xmlns:a16="http://schemas.microsoft.com/office/drawing/2014/main" id="{99CB3050-63CB-A582-11BF-562FC23F6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530" y="4637593"/>
            <a:ext cx="1836795" cy="164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ow to Create an Aspire Application with .NET CLI | Medium">
            <a:extLst>
              <a:ext uri="{FF2B5EF4-FFF2-40B4-BE49-F238E27FC236}">
                <a16:creationId xmlns:a16="http://schemas.microsoft.com/office/drawing/2014/main" id="{080310FB-B52C-A7A8-F09B-5226D7E3E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530" y="4637593"/>
            <a:ext cx="1836795" cy="164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4150431-BBB3-C237-1F71-7F951DB84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1936" y="1972308"/>
            <a:ext cx="1582109" cy="155776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1C9DB3F-5F3D-1F4E-266D-9B92748B3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3626" y="2104972"/>
            <a:ext cx="3873851" cy="182728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7AF59E9-DF47-CC3B-4AB4-D6B5A5856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229" y="3886799"/>
            <a:ext cx="4132516" cy="1949300"/>
          </a:xfrm>
          <a:prstGeom prst="rect">
            <a:avLst/>
          </a:prstGeom>
        </p:spPr>
      </p:pic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081B0B5-D68D-67A4-FA9D-F169E42D6E9B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>
          <a:xfrm>
            <a:off x="8155321" y="6649625"/>
            <a:ext cx="3276000" cy="91440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F1CC9430-3ED4-62B0-CED5-ABF02DEAF42C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443078" y="1842515"/>
            <a:ext cx="3315756" cy="4846863"/>
          </a:xfrm>
        </p:spPr>
        <p:txBody>
          <a:bodyPr>
            <a:normAutofit fontScale="92500" lnSpcReduction="10000"/>
          </a:bodyPr>
          <a:lstStyle/>
          <a:p>
            <a:r>
              <a:rPr lang="en-GB" sz="1400" dirty="0"/>
              <a:t>Real dependencies</a:t>
            </a:r>
          </a:p>
          <a:p>
            <a:pPr lvl="1"/>
            <a:r>
              <a:rPr lang="en-GB" sz="1200" dirty="0"/>
              <a:t>Environment consistency</a:t>
            </a:r>
          </a:p>
          <a:p>
            <a:pPr lvl="1"/>
            <a:r>
              <a:rPr lang="en-GB" sz="1200" dirty="0"/>
              <a:t>Central component management</a:t>
            </a:r>
          </a:p>
          <a:p>
            <a:pPr lvl="1"/>
            <a:r>
              <a:rPr lang="en-GB" sz="1200" dirty="0"/>
              <a:t>Data isolation and cleanup</a:t>
            </a:r>
          </a:p>
          <a:p>
            <a:pPr lvl="1"/>
            <a:r>
              <a:rPr lang="en-GB" sz="1200" dirty="0"/>
              <a:t>Service accessibility</a:t>
            </a:r>
          </a:p>
          <a:p>
            <a:pPr lvl="1"/>
            <a:r>
              <a:rPr lang="en-GB" sz="1200" dirty="0"/>
              <a:t>Service availability</a:t>
            </a:r>
          </a:p>
          <a:p>
            <a:r>
              <a:rPr lang="en-GB" sz="1400" dirty="0"/>
              <a:t>Docker / Docker Compose</a:t>
            </a:r>
          </a:p>
          <a:p>
            <a:pPr lvl="1"/>
            <a:r>
              <a:rPr lang="en-GB" sz="1200" dirty="0"/>
              <a:t>Management</a:t>
            </a:r>
          </a:p>
          <a:p>
            <a:pPr lvl="2"/>
            <a:r>
              <a:rPr lang="en-GB" sz="1100" dirty="0"/>
              <a:t>Cleanup</a:t>
            </a:r>
          </a:p>
          <a:p>
            <a:pPr lvl="2"/>
            <a:r>
              <a:rPr lang="en-GB" sz="1100" dirty="0"/>
              <a:t>Conflicts</a:t>
            </a:r>
          </a:p>
          <a:p>
            <a:pPr lvl="2"/>
            <a:r>
              <a:rPr lang="en-GB" sz="1100" dirty="0"/>
              <a:t>Reusability</a:t>
            </a:r>
          </a:p>
          <a:p>
            <a:pPr lvl="2"/>
            <a:r>
              <a:rPr lang="en-GB" sz="1100" dirty="0"/>
              <a:t>Health checks</a:t>
            </a:r>
          </a:p>
          <a:p>
            <a:pPr lvl="1"/>
            <a:r>
              <a:rPr lang="en-GB" sz="1200" dirty="0"/>
              <a:t>Requires low-level Docker knowledge</a:t>
            </a:r>
          </a:p>
          <a:p>
            <a:pPr lvl="1"/>
            <a:r>
              <a:rPr lang="en-GB" sz="1200" dirty="0"/>
              <a:t>Integration with IDE</a:t>
            </a:r>
          </a:p>
          <a:p>
            <a:pPr lvl="1"/>
            <a:r>
              <a:rPr lang="en-GB" sz="1200" dirty="0"/>
              <a:t>Slow initialization</a:t>
            </a:r>
          </a:p>
          <a:p>
            <a:pPr lvl="1"/>
            <a:r>
              <a:rPr lang="en-GB" sz="1200" dirty="0"/>
              <a:t>Resource requirements</a:t>
            </a:r>
          </a:p>
          <a:p>
            <a:pPr lvl="1"/>
            <a:r>
              <a:rPr lang="en-GB" sz="1200" dirty="0"/>
              <a:t>Docker dependency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182D9FF5-A171-25F0-51F7-B86FF68FFE11}"/>
              </a:ext>
            </a:extLst>
          </p:cNvPr>
          <p:cNvSpPr txBox="1">
            <a:spLocks/>
          </p:cNvSpPr>
          <p:nvPr/>
        </p:nvSpPr>
        <p:spPr>
          <a:xfrm>
            <a:off x="3857199" y="1839643"/>
            <a:ext cx="3548541" cy="4846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In-memory substitutions</a:t>
            </a:r>
          </a:p>
          <a:p>
            <a:pPr lvl="1"/>
            <a:r>
              <a:rPr lang="en-GB" sz="1200" dirty="0"/>
              <a:t>Substitute availability</a:t>
            </a:r>
          </a:p>
          <a:p>
            <a:pPr lvl="1"/>
            <a:r>
              <a:rPr lang="en-GB" sz="1200" dirty="0"/>
              <a:t>Behavioural fidelity</a:t>
            </a:r>
          </a:p>
          <a:p>
            <a:pPr lvl="1"/>
            <a:r>
              <a:rPr lang="en-GB" sz="1200" dirty="0"/>
              <a:t>Features</a:t>
            </a:r>
          </a:p>
          <a:p>
            <a:pPr lvl="1"/>
            <a:r>
              <a:rPr lang="en-GB" sz="1200" dirty="0"/>
              <a:t>Connectivity</a:t>
            </a:r>
          </a:p>
          <a:p>
            <a:pPr lvl="1"/>
            <a:r>
              <a:rPr lang="en-GB" sz="1200" dirty="0"/>
              <a:t>Configuration and version compatibility</a:t>
            </a:r>
          </a:p>
          <a:p>
            <a:pPr lvl="1"/>
            <a:r>
              <a:rPr lang="en-GB" sz="1200" dirty="0"/>
              <a:t>Concurrency</a:t>
            </a:r>
          </a:p>
          <a:p>
            <a:pPr lvl="1"/>
            <a:r>
              <a:rPr lang="en-GB" sz="1200" dirty="0"/>
              <a:t>Data migration</a:t>
            </a:r>
          </a:p>
          <a:p>
            <a:r>
              <a:rPr lang="en-GB" sz="1400" dirty="0"/>
              <a:t>.NET Aspire</a:t>
            </a:r>
          </a:p>
          <a:p>
            <a:pPr lvl="1"/>
            <a:r>
              <a:rPr lang="en-GB" sz="1200" dirty="0"/>
              <a:t>Focus on local development orchestration, not testing</a:t>
            </a:r>
          </a:p>
          <a:p>
            <a:pPr lvl="1"/>
            <a:r>
              <a:rPr lang="en-GB" sz="1200" dirty="0"/>
              <a:t>New technology with limited community</a:t>
            </a:r>
          </a:p>
          <a:p>
            <a:pPr lvl="1"/>
            <a:r>
              <a:rPr lang="en-GB" sz="1200" dirty="0"/>
              <a:t>.NET only</a:t>
            </a:r>
          </a:p>
          <a:p>
            <a:pPr lvl="1"/>
            <a:r>
              <a:rPr lang="en-GB" sz="1200" dirty="0"/>
              <a:t>Somewhat tied to Azure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6F83635-72A2-E13F-FD0A-4A52F98A0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1936" y="1972308"/>
            <a:ext cx="1582109" cy="155776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7EEC7DF-ED92-1237-7B94-262C8F8CB8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3626" y="2104972"/>
            <a:ext cx="3873851" cy="182728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F124948-49B3-37AC-7161-3D1C637909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229" y="3886799"/>
            <a:ext cx="4132516" cy="1949300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6F84401A-ABAB-DC32-729C-D84E1C300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240" y="5689799"/>
            <a:ext cx="961514" cy="96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146A34E0-7CDE-67AE-9EB6-88D185473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78" y="5689799"/>
            <a:ext cx="961514" cy="96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472255-3C27-AA8B-38C7-3AEF0EAF7200}"/>
              </a:ext>
            </a:extLst>
          </p:cNvPr>
          <p:cNvCxnSpPr/>
          <p:nvPr/>
        </p:nvCxnSpPr>
        <p:spPr>
          <a:xfrm>
            <a:off x="443078" y="5683039"/>
            <a:ext cx="345638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21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9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1" dur="500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500"/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1" dur="500"/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500"/>
                            </p:stCondLst>
                            <p:childTnLst>
                              <p:par>
                                <p:cTn id="204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8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3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8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3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6F370F01-1DD8-1AB0-B38D-AFDED6913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15531" y="2395191"/>
            <a:ext cx="4329480" cy="316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D96612-A6EE-77F0-CEDC-963328DFBBB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09:20 – 09:30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06A9DF-1DF9-8E68-7BF6-55A11600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Testcontainers</a:t>
            </a:r>
            <a:r>
              <a:rPr lang="en-GB" dirty="0"/>
              <a:t>: The basics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A4FF95-B91B-D0E0-1354-0563C0BC7C0D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https://testcontainers.com/getting-started/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74358-ADF2-1B0E-7B4F-674794B2279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>
          <a:xfrm>
            <a:off x="6626198" y="6626542"/>
            <a:ext cx="2661750" cy="1538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7F66F89B-7F79-191C-3851-6C6CA42C5811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60001" y="1880213"/>
            <a:ext cx="3779401" cy="397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What?</a:t>
            </a:r>
          </a:p>
          <a:p>
            <a:r>
              <a:rPr lang="en-GB" dirty="0">
                <a:solidFill>
                  <a:schemeClr val="tx1"/>
                </a:solidFill>
              </a:rPr>
              <a:t>Lightweight, throwaway containers with real services</a:t>
            </a:r>
          </a:p>
          <a:p>
            <a:r>
              <a:rPr lang="en-GB" dirty="0">
                <a:solidFill>
                  <a:schemeClr val="tx1"/>
                </a:solidFill>
              </a:rPr>
              <a:t>Managed infrastructure</a:t>
            </a:r>
          </a:p>
          <a:p>
            <a:r>
              <a:rPr lang="en-GB" dirty="0">
                <a:solidFill>
                  <a:schemeClr val="tx1"/>
                </a:solidFill>
              </a:rPr>
              <a:t>Fluent bootstrapping in code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Why?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Ease of use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Consistency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Realism</a:t>
            </a:r>
          </a:p>
          <a:p>
            <a:pPr marL="0" indent="0">
              <a:buNone/>
            </a:pPr>
            <a:r>
              <a:rPr lang="en-GB" dirty="0" err="1">
                <a:solidFill>
                  <a:schemeClr val="bg1"/>
                </a:solidFill>
              </a:rPr>
              <a:t>Availabilityy</a:t>
            </a:r>
            <a:endParaRPr lang="en-GB" dirty="0">
              <a:solidFill>
                <a:schemeClr val="bg1"/>
              </a:solidFill>
            </a:endParaRP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Image/version</a:t>
            </a: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Configuration</a:t>
            </a: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State</a:t>
            </a: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Scope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Disposability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CI/CD compatibility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3" name="Picture 2" descr="Cloud Native Microservices Testing">
            <a:extLst>
              <a:ext uri="{FF2B5EF4-FFF2-40B4-BE49-F238E27FC236}">
                <a16:creationId xmlns:a16="http://schemas.microsoft.com/office/drawing/2014/main" id="{D5363FC6-A354-A54C-C12D-55FD4127D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740" y="2399751"/>
            <a:ext cx="4329481" cy="316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Test workflow">
            <a:extLst>
              <a:ext uri="{FF2B5EF4-FFF2-40B4-BE49-F238E27FC236}">
                <a16:creationId xmlns:a16="http://schemas.microsoft.com/office/drawing/2014/main" id="{07204720-640B-62FE-10EC-096CA8F10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33" y="2365242"/>
            <a:ext cx="5351421" cy="212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60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D96612-A6EE-77F0-CEDC-963328DFBBB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09:20 – 09:30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06A9DF-1DF9-8E68-7BF6-55A11600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Testcontainers: The basics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A4FF95-B91B-D0E0-1354-0563C0BC7C0D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r>
              <a:rPr lang="en-GB">
                <a:hlinkClick r:id="rId2"/>
              </a:rPr>
              <a:t>https://testcontainers.com/getting-started/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74358-ADF2-1B0E-7B4F-674794B2279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>
          <a:xfrm>
            <a:off x="6626198" y="6626542"/>
            <a:ext cx="2661750" cy="1538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7F66F89B-7F79-191C-3851-6C6CA42C5811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60001" y="1880213"/>
            <a:ext cx="3779401" cy="397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What?</a:t>
            </a:r>
          </a:p>
          <a:p>
            <a:r>
              <a:rPr lang="en-GB" dirty="0">
                <a:solidFill>
                  <a:schemeClr val="tx1"/>
                </a:solidFill>
              </a:rPr>
              <a:t>Lightweight, throwaway containers with real services</a:t>
            </a:r>
          </a:p>
          <a:p>
            <a:r>
              <a:rPr lang="en-GB" dirty="0">
                <a:solidFill>
                  <a:schemeClr val="tx1"/>
                </a:solidFill>
              </a:rPr>
              <a:t>Managed infrastructure</a:t>
            </a:r>
          </a:p>
          <a:p>
            <a:r>
              <a:rPr lang="en-GB" dirty="0">
                <a:solidFill>
                  <a:schemeClr val="tx1"/>
                </a:solidFill>
              </a:rPr>
              <a:t>Fluent bootstrapping in code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Why?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Ease of use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Consistency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Realism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Flexibility</a:t>
            </a: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Image/version</a:t>
            </a: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Configuration</a:t>
            </a: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State</a:t>
            </a: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Scope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Disposability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CI/CD compatibility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2" name="Picture 4" descr="Test workflow">
            <a:extLst>
              <a:ext uri="{FF2B5EF4-FFF2-40B4-BE49-F238E27FC236}">
                <a16:creationId xmlns:a16="http://schemas.microsoft.com/office/drawing/2014/main" id="{91252023-AAF6-7596-8C84-DDCF88C8F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33" y="2365242"/>
            <a:ext cx="5351421" cy="212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73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t works on my machine... : r/ProgrammerHumor">
            <a:extLst>
              <a:ext uri="{FF2B5EF4-FFF2-40B4-BE49-F238E27FC236}">
                <a16:creationId xmlns:a16="http://schemas.microsoft.com/office/drawing/2014/main" id="{5E69379F-2F16-B30F-6946-826406D04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233" y="1940873"/>
            <a:ext cx="2856443" cy="395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4D551D-4329-DDB8-B250-E1D81D8CB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312" y="2757018"/>
            <a:ext cx="4683500" cy="2386440"/>
          </a:xfrm>
          <a:prstGeom prst="rect">
            <a:avLst/>
          </a:prstGeom>
        </p:spPr>
      </p:pic>
      <p:pic>
        <p:nvPicPr>
          <p:cNvPr id="4100" name="Picture 4" descr="Top 10 SQL Server Database Issues that Can Slow Down Your Application">
            <a:extLst>
              <a:ext uri="{FF2B5EF4-FFF2-40B4-BE49-F238E27FC236}">
                <a16:creationId xmlns:a16="http://schemas.microsoft.com/office/drawing/2014/main" id="{0D0104B0-0647-4CC7-FABF-44F61DFAD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47" y="2444070"/>
            <a:ext cx="4785863" cy="25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V &amp; FILM GIFs — Addams Family Values dir. Barry Sonnenfeld | 1993">
            <a:extLst>
              <a:ext uri="{FF2B5EF4-FFF2-40B4-BE49-F238E27FC236}">
                <a16:creationId xmlns:a16="http://schemas.microsoft.com/office/drawing/2014/main" id="{1E185761-4EC7-E84F-EC02-79D33BF0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446" y="2532595"/>
            <a:ext cx="4179094" cy="270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CC220C2-6FEB-213D-13A3-892E81E5793B}"/>
              </a:ext>
            </a:extLst>
          </p:cNvPr>
          <p:cNvGrpSpPr/>
          <p:nvPr/>
        </p:nvGrpSpPr>
        <p:grpSpPr>
          <a:xfrm>
            <a:off x="2808448" y="2070462"/>
            <a:ext cx="4355660" cy="3872963"/>
            <a:chOff x="3456552" y="1756953"/>
            <a:chExt cx="5360812" cy="4766724"/>
          </a:xfrm>
        </p:grpSpPr>
        <p:pic>
          <p:nvPicPr>
            <p:cNvPr id="6146" name="Picture 2" descr="media, Logo, Social, docker icon">
              <a:extLst>
                <a:ext uri="{FF2B5EF4-FFF2-40B4-BE49-F238E27FC236}">
                  <a16:creationId xmlns:a16="http://schemas.microsoft.com/office/drawing/2014/main" id="{7E6999EA-5F81-73E4-EA96-506AC1989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553" y="3326455"/>
              <a:ext cx="1712810" cy="171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Azure Pipelines: A Comprehensive Guide to Streamlining Your DevOps Workflow  - WeCodeRight">
              <a:extLst>
                <a:ext uri="{FF2B5EF4-FFF2-40B4-BE49-F238E27FC236}">
                  <a16:creationId xmlns:a16="http://schemas.microsoft.com/office/drawing/2014/main" id="{1EE887DF-B0DB-7CE8-4E6A-079CB9F6B4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3188" y="3262101"/>
              <a:ext cx="1584176" cy="1584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GitLab.com · GitLab">
              <a:extLst>
                <a:ext uri="{FF2B5EF4-FFF2-40B4-BE49-F238E27FC236}">
                  <a16:creationId xmlns:a16="http://schemas.microsoft.com/office/drawing/2014/main" id="{A21F4689-E9BC-F204-09B9-0344B0E50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552" y="1756953"/>
              <a:ext cx="2489060" cy="2489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GitHub - Wikipedia">
              <a:extLst>
                <a:ext uri="{FF2B5EF4-FFF2-40B4-BE49-F238E27FC236}">
                  <a16:creationId xmlns:a16="http://schemas.microsoft.com/office/drawing/2014/main" id="{31F6DA37-76DB-8D8A-8750-182E6076D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4372" y="4898487"/>
              <a:ext cx="1625190" cy="1625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>
              <a:extLst>
                <a:ext uri="{FF2B5EF4-FFF2-40B4-BE49-F238E27FC236}">
                  <a16:creationId xmlns:a16="http://schemas.microsoft.com/office/drawing/2014/main" id="{5D9254B1-E505-F82A-3865-C1C2338BD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0542" y="4385110"/>
              <a:ext cx="1262452" cy="1742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6" name="Picture 12" descr="TeamCity - What is it and How Does it Work? | Incredibuild">
              <a:extLst>
                <a:ext uri="{FF2B5EF4-FFF2-40B4-BE49-F238E27FC236}">
                  <a16:creationId xmlns:a16="http://schemas.microsoft.com/office/drawing/2014/main" id="{49C0D43D-A33D-4EB4-E880-EC039A606C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9273" y="1794165"/>
              <a:ext cx="1718321" cy="1712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6" name="Picture 10" descr="22,800+ Big Small Funny Stock Photos, Pictures &amp; Royalty-Free Images -  iStock">
            <a:extLst>
              <a:ext uri="{FF2B5EF4-FFF2-40B4-BE49-F238E27FC236}">
                <a16:creationId xmlns:a16="http://schemas.microsoft.com/office/drawing/2014/main" id="{6B19F378-0883-5E6E-7033-BE01085CE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937" y="2415854"/>
            <a:ext cx="3713803" cy="290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B9CEB0-DC41-BB25-436A-CF878D3B7B2F}"/>
              </a:ext>
            </a:extLst>
          </p:cNvPr>
          <p:cNvSpPr txBox="1"/>
          <p:nvPr/>
        </p:nvSpPr>
        <p:spPr>
          <a:xfrm>
            <a:off x="2055178" y="5038534"/>
            <a:ext cx="5792144" cy="6176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sz="1138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1138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38" dirty="0" err="1">
                <a:solidFill>
                  <a:srgbClr val="9CDCFE"/>
                </a:solidFill>
                <a:latin typeface="Consolas" panose="020B0609020204030204" pitchFamily="49" charset="0"/>
              </a:rPr>
              <a:t>connectionString</a:t>
            </a:r>
            <a:r>
              <a:rPr lang="en-US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38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38" dirty="0" err="1">
                <a:solidFill>
                  <a:srgbClr val="9CDCFE"/>
                </a:solidFill>
                <a:latin typeface="Consolas" panose="020B0609020204030204" pitchFamily="49" charset="0"/>
              </a:rPr>
              <a:t>container</a:t>
            </a:r>
            <a:r>
              <a:rPr lang="en-US" sz="1138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GetConnectionString</a:t>
            </a:r>
            <a:r>
              <a:rPr lang="en-US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38" dirty="0">
                <a:solidFill>
                  <a:srgbClr val="569CD6"/>
                </a:solidFill>
                <a:latin typeface="Consolas" panose="020B0609020204030204" pitchFamily="49" charset="0"/>
              </a:rPr>
              <a:t>await</a:t>
            </a:r>
            <a:r>
              <a:rPr lang="en-US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38" dirty="0" err="1">
                <a:solidFill>
                  <a:srgbClr val="9CDCFE"/>
                </a:solidFill>
                <a:latin typeface="Consolas" panose="020B0609020204030204" pitchFamily="49" charset="0"/>
              </a:rPr>
              <a:t>container</a:t>
            </a:r>
            <a:r>
              <a:rPr lang="en-US" sz="1138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ExecAsync</a:t>
            </a:r>
            <a:r>
              <a:rPr lang="en-US" sz="1138" dirty="0">
                <a:solidFill>
                  <a:srgbClr val="CCCCCC"/>
                </a:solidFill>
                <a:latin typeface="Consolas" panose="020B0609020204030204" pitchFamily="49" charset="0"/>
              </a:rPr>
              <a:t>([</a:t>
            </a:r>
            <a:r>
              <a:rPr lang="en-US" sz="1138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38" dirty="0" err="1">
                <a:solidFill>
                  <a:srgbClr val="CE9178"/>
                </a:solidFill>
                <a:latin typeface="Consolas" panose="020B0609020204030204" pitchFamily="49" charset="0"/>
              </a:rPr>
              <a:t>sudo</a:t>
            </a:r>
            <a:r>
              <a:rPr lang="en-US" sz="1138" dirty="0">
                <a:solidFill>
                  <a:srgbClr val="CE9178"/>
                </a:solidFill>
                <a:latin typeface="Consolas" panose="020B0609020204030204" pitchFamily="49" charset="0"/>
              </a:rPr>
              <a:t> rm /"</a:t>
            </a:r>
            <a:r>
              <a:rPr lang="en-US" sz="1138" dirty="0">
                <a:solidFill>
                  <a:srgbClr val="CCCCCC"/>
                </a:solidFill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F37A7-4799-6E58-5BB0-B7ECDA9974DD}"/>
              </a:ext>
            </a:extLst>
          </p:cNvPr>
          <p:cNvSpPr txBox="1"/>
          <p:nvPr/>
        </p:nvSpPr>
        <p:spPr>
          <a:xfrm>
            <a:off x="2055178" y="2959335"/>
            <a:ext cx="5792144" cy="21936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GB" sz="1138" dirty="0" err="1">
                <a:solidFill>
                  <a:srgbClr val="4EC9B0"/>
                </a:solidFill>
                <a:latin typeface="Consolas" panose="020B0609020204030204" pitchFamily="49" charset="0"/>
              </a:rPr>
              <a:t>RabbitMqContainer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38" dirty="0">
                <a:solidFill>
                  <a:srgbClr val="9CDCFE"/>
                </a:solidFill>
                <a:latin typeface="Consolas" panose="020B0609020204030204" pitchFamily="49" charset="0"/>
              </a:rPr>
              <a:t>container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38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38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38" dirty="0" err="1">
                <a:solidFill>
                  <a:srgbClr val="4EC9B0"/>
                </a:solidFill>
                <a:latin typeface="Consolas" panose="020B0609020204030204" pitchFamily="49" charset="0"/>
              </a:rPr>
              <a:t>RabbitMqBuilder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().</a:t>
            </a:r>
            <a:r>
              <a:rPr lang="en-GB" sz="1138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WithImage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38" dirty="0">
                <a:solidFill>
                  <a:srgbClr val="CE9178"/>
                </a:solidFill>
                <a:latin typeface="Consolas" panose="020B0609020204030204" pitchFamily="49" charset="0"/>
              </a:rPr>
              <a:t>"rabbitmq:3.11.20-management"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GB" sz="1138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WithPortBinding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38" dirty="0">
                <a:solidFill>
                  <a:srgbClr val="B5CEA8"/>
                </a:solidFill>
                <a:latin typeface="Consolas" panose="020B0609020204030204" pitchFamily="49" charset="0"/>
              </a:rPr>
              <a:t>15672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1138" dirty="0" err="1">
                <a:solidFill>
                  <a:srgbClr val="9CDCFE"/>
                </a:solidFill>
                <a:latin typeface="Consolas" panose="020B0609020204030204" pitchFamily="49" charset="0"/>
              </a:rPr>
              <a:t>assignRandomHostPort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GB" sz="1138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GB" sz="1138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WithName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38" dirty="0">
                <a:solidFill>
                  <a:srgbClr val="CE9178"/>
                </a:solidFill>
                <a:latin typeface="Consolas" panose="020B0609020204030204" pitchFamily="49" charset="0"/>
              </a:rPr>
              <a:t>$"</a:t>
            </a:r>
            <a:r>
              <a:rPr lang="en-GB" sz="1138" dirty="0" err="1">
                <a:solidFill>
                  <a:srgbClr val="CE9178"/>
                </a:solidFill>
                <a:latin typeface="Consolas" panose="020B0609020204030204" pitchFamily="49" charset="0"/>
              </a:rPr>
              <a:t>rabbitmq</a:t>
            </a:r>
            <a:r>
              <a:rPr lang="en-GB" sz="1138" dirty="0">
                <a:solidFill>
                  <a:srgbClr val="CE9178"/>
                </a:solidFill>
                <a:latin typeface="Consolas" panose="020B0609020204030204" pitchFamily="49" charset="0"/>
              </a:rPr>
              <a:t>-{</a:t>
            </a:r>
            <a:r>
              <a:rPr lang="en-GB" sz="1138" dirty="0" err="1">
                <a:solidFill>
                  <a:srgbClr val="9CDCFE"/>
                </a:solidFill>
                <a:latin typeface="Consolas" panose="020B0609020204030204" pitchFamily="49" charset="0"/>
              </a:rPr>
              <a:t>Guid</a:t>
            </a:r>
            <a:r>
              <a:rPr lang="en-GB" sz="1138" dirty="0" err="1">
                <a:solidFill>
                  <a:srgbClr val="CE9178"/>
                </a:solidFill>
                <a:latin typeface="Consolas" panose="020B0609020204030204" pitchFamily="49" charset="0"/>
              </a:rPr>
              <a:t>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NewGuid</a:t>
            </a:r>
            <a:r>
              <a:rPr lang="en-GB" sz="1138" dirty="0">
                <a:solidFill>
                  <a:srgbClr val="CE9178"/>
                </a:solidFill>
                <a:latin typeface="Consolas" panose="020B0609020204030204" pitchFamily="49" charset="0"/>
              </a:rPr>
              <a:t>()}"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GB" sz="1138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WithEnvironment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38" dirty="0">
                <a:solidFill>
                  <a:srgbClr val="CE9178"/>
                </a:solidFill>
                <a:latin typeface="Consolas" panose="020B0609020204030204" pitchFamily="49" charset="0"/>
              </a:rPr>
              <a:t>"ASPNETCORE_ENVIRONMENT"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1138" dirty="0">
                <a:solidFill>
                  <a:srgbClr val="CE9178"/>
                </a:solidFill>
                <a:latin typeface="Consolas" panose="020B0609020204030204" pitchFamily="49" charset="0"/>
              </a:rPr>
              <a:t>"Integration"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GB" sz="1138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WithNetwork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38" dirty="0">
                <a:solidFill>
                  <a:srgbClr val="CE9178"/>
                </a:solidFill>
                <a:latin typeface="Consolas" panose="020B0609020204030204" pitchFamily="49" charset="0"/>
              </a:rPr>
              <a:t>"my-network"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WithEntrypoint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([…])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WithCommand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([…])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    […]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138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138" dirty="0">
                <a:solidFill>
                  <a:srgbClr val="569CD6"/>
                </a:solidFill>
                <a:latin typeface="Consolas" panose="020B0609020204030204" pitchFamily="49" charset="0"/>
              </a:rPr>
              <a:t>await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38" dirty="0" err="1">
                <a:solidFill>
                  <a:srgbClr val="9CDCFE"/>
                </a:solidFill>
                <a:latin typeface="Consolas" panose="020B0609020204030204" pitchFamily="49" charset="0"/>
              </a:rPr>
              <a:t>container</a:t>
            </a:r>
            <a:r>
              <a:rPr lang="en-GB" sz="1138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StartAsync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D96612-A6EE-77F0-CEDC-963328DFBBB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09:20 – 09:30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06A9DF-1DF9-8E68-7BF6-55A11600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Testcontainers</a:t>
            </a:r>
            <a:r>
              <a:rPr lang="en-GB" dirty="0"/>
              <a:t>: The basics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F4CC701-600E-0D7A-04F1-F3F92AED8D4A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60001" y="1880213"/>
            <a:ext cx="3779401" cy="397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What?</a:t>
            </a:r>
          </a:p>
          <a:p>
            <a:r>
              <a:rPr lang="en-GB" dirty="0">
                <a:solidFill>
                  <a:schemeClr val="tx1"/>
                </a:solidFill>
              </a:rPr>
              <a:t>Lightweight, throwaway containers with real services</a:t>
            </a:r>
          </a:p>
          <a:p>
            <a:r>
              <a:rPr lang="en-GB" dirty="0">
                <a:solidFill>
                  <a:schemeClr val="tx1"/>
                </a:solidFill>
              </a:rPr>
              <a:t>Managed infrastructure</a:t>
            </a:r>
          </a:p>
          <a:p>
            <a:r>
              <a:rPr lang="en-GB" dirty="0">
                <a:solidFill>
                  <a:schemeClr val="tx1"/>
                </a:solidFill>
              </a:rPr>
              <a:t>Fluent bootstrapping in code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Why?</a:t>
            </a:r>
          </a:p>
          <a:p>
            <a:r>
              <a:rPr lang="en-GB" dirty="0">
                <a:solidFill>
                  <a:schemeClr val="tx1"/>
                </a:solidFill>
              </a:rPr>
              <a:t>Ease of use</a:t>
            </a:r>
          </a:p>
          <a:p>
            <a:r>
              <a:rPr lang="en-GB" dirty="0">
                <a:solidFill>
                  <a:schemeClr val="tx1"/>
                </a:solidFill>
              </a:rPr>
              <a:t>Flexibility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Configuration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State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Scope</a:t>
            </a:r>
          </a:p>
          <a:p>
            <a:r>
              <a:rPr lang="en-GB" dirty="0">
                <a:solidFill>
                  <a:schemeClr val="tx1"/>
                </a:solidFill>
              </a:rPr>
              <a:t>Consistency</a:t>
            </a:r>
          </a:p>
          <a:p>
            <a:r>
              <a:rPr lang="en-GB" dirty="0">
                <a:solidFill>
                  <a:schemeClr val="tx1"/>
                </a:solidFill>
              </a:rPr>
              <a:t>Realism</a:t>
            </a:r>
          </a:p>
          <a:p>
            <a:r>
              <a:rPr lang="en-GB" dirty="0">
                <a:solidFill>
                  <a:schemeClr val="tx1"/>
                </a:solidFill>
              </a:rPr>
              <a:t>Availability</a:t>
            </a:r>
          </a:p>
          <a:p>
            <a:r>
              <a:rPr lang="en-GB" dirty="0">
                <a:solidFill>
                  <a:schemeClr val="tx1"/>
                </a:solidFill>
              </a:rPr>
              <a:t>Disposability</a:t>
            </a:r>
          </a:p>
          <a:p>
            <a:r>
              <a:rPr lang="en-GB" dirty="0">
                <a:solidFill>
                  <a:schemeClr val="tx1"/>
                </a:solidFill>
              </a:rPr>
              <a:t>CI/CD compatibility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A4FF95-B91B-D0E0-1354-0563C0BC7C0D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r>
              <a:rPr lang="en-GB" dirty="0">
                <a:hlinkClick r:id="rId14"/>
              </a:rPr>
              <a:t>https://testcontainers.com/getting-started/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74358-ADF2-1B0E-7B4F-674794B2279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>
          <a:xfrm>
            <a:off x="6626198" y="6626542"/>
            <a:ext cx="2661750" cy="15388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DB20F-CD81-D6FB-9E1D-22DE7592AD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7469" y="1638603"/>
            <a:ext cx="3042338" cy="12317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EE142D-4C9E-5CEF-AC64-9A4321FBDB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9982" y="2969416"/>
            <a:ext cx="851416" cy="2244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FA3EF8-C198-3B48-E923-C1DD1DB332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2095" y="3335270"/>
            <a:ext cx="851416" cy="224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A59750-56EF-F00D-2D83-07B1CF0891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82128" y="3487506"/>
            <a:ext cx="851416" cy="224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9B1789-6701-F0EF-0524-EC11EF1671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9709" y="3171303"/>
            <a:ext cx="851416" cy="2244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B93400-8A73-329C-4133-3DA721C9DE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95013" y="3691886"/>
            <a:ext cx="851416" cy="224465"/>
          </a:xfrm>
          <a:prstGeom prst="rect">
            <a:avLst/>
          </a:prstGeom>
        </p:spPr>
      </p:pic>
      <p:sp>
        <p:nvSpPr>
          <p:cNvPr id="19" name="AutoShape 6" descr="TV &amp; FILM GIFs — Addams Family Values dir. Barry Sonnenfeld | 1993">
            <a:extLst>
              <a:ext uri="{FF2B5EF4-FFF2-40B4-BE49-F238E27FC236}">
                <a16:creationId xmlns:a16="http://schemas.microsoft.com/office/drawing/2014/main" id="{0BA68A55-1C9C-48E9-1B66-3FA22AD637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66526" y="3415755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GB" sz="1463"/>
          </a:p>
        </p:txBody>
      </p:sp>
    </p:spTree>
    <p:extLst>
      <p:ext uri="{BB962C8B-B14F-4D97-AF65-F5344CB8AC3E}">
        <p14:creationId xmlns:p14="http://schemas.microsoft.com/office/powerpoint/2010/main" val="8009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4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8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8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0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2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4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1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6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8" grpId="0" animBg="1"/>
      <p:bldP spid="8" grpId="1" uiExpand="1" build="allAtOnce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/>
              <a:t>14:15 – 14:45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Integration testing</a:t>
            </a:r>
            <a:br>
              <a:rPr lang="en-GB" dirty="0"/>
            </a:br>
            <a:r>
              <a:rPr lang="en-GB" dirty="0"/>
              <a:t>with RabbitMQ dependency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>
          <a:xfrm>
            <a:off x="360000" y="2023008"/>
            <a:ext cx="9216000" cy="4395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Build on your own implementation or switch to the branch:</a:t>
            </a:r>
            <a:endParaRPr lang="en-GB" b="1" dirty="0"/>
          </a:p>
          <a:p>
            <a:pPr marL="0" indent="0">
              <a:buNone/>
            </a:pPr>
            <a:r>
              <a:rPr lang="en-GB" b="1">
                <a:latin typeface="Consolas" panose="020B0609020204030204" pitchFamily="49" charset="0"/>
              </a:rPr>
              <a:t>	2_</a:t>
            </a:r>
            <a:r>
              <a:rPr lang="en-GB" b="1" dirty="0">
                <a:latin typeface="Consolas" panose="020B0609020204030204" pitchFamily="49" charset="0"/>
              </a:rPr>
              <a:t>integration-testing-with-rabbitmq-dependency</a:t>
            </a:r>
          </a:p>
          <a:p>
            <a:r>
              <a:rPr lang="en-GB" dirty="0"/>
              <a:t>Try implementing the tests in the </a:t>
            </a:r>
            <a:r>
              <a:rPr lang="en-GB" dirty="0" err="1"/>
              <a:t>IntegrationTests</a:t>
            </a:r>
            <a:r>
              <a:rPr lang="en-GB" dirty="0"/>
              <a:t> project</a:t>
            </a:r>
          </a:p>
          <a:p>
            <a:pPr lvl="1"/>
            <a:r>
              <a:rPr lang="en-GB" dirty="0"/>
              <a:t>Works?</a:t>
            </a:r>
          </a:p>
          <a:p>
            <a:pPr lvl="1"/>
            <a:r>
              <a:rPr lang="en-GB" dirty="0"/>
              <a:t>Add more tests</a:t>
            </a:r>
          </a:p>
          <a:p>
            <a:pPr lvl="2"/>
            <a:r>
              <a:rPr lang="en-GB" dirty="0"/>
              <a:t>Try testing the consumer without starting the entire service</a:t>
            </a:r>
          </a:p>
          <a:p>
            <a:pPr lvl="1"/>
            <a:r>
              <a:rPr lang="en-GB" dirty="0"/>
              <a:t>Play around!</a:t>
            </a:r>
          </a:p>
          <a:p>
            <a:pPr lvl="2"/>
            <a:r>
              <a:rPr lang="en-GB" dirty="0"/>
              <a:t>Try breaking by the test harness. What else can it do?</a:t>
            </a:r>
          </a:p>
          <a:p>
            <a:r>
              <a:rPr lang="en-GB" dirty="0" err="1"/>
              <a:t>Worksn’t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Fix it!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649625"/>
            <a:ext cx="6259500" cy="107722"/>
          </a:xfrm>
        </p:spPr>
        <p:txBody>
          <a:bodyPr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49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266D833F-98E7-DBC5-CE13-50275E8B7B57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85088-897D-AB9A-A3DE-48D672DBC798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4"/>
              <p:custData r:id="rId5"/>
              <p:tags r:id="rId6"/>
            </p:custDataLst>
            <p:extLst>
              <p:ext uri="{D42A27DB-BD31-4B8C-83A1-F6EECF244321}">
                <p14:modId xmlns:p14="http://schemas.microsoft.com/office/powerpoint/2010/main" val="715075548"/>
              </p:ext>
            </p:extLst>
          </p:nvPr>
        </p:nvGraphicFramePr>
        <p:xfrm>
          <a:off x="351161" y="1880213"/>
          <a:ext cx="5440501" cy="315900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 (and lunch break)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884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28056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14:45 – 15:00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Outroduction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/>
        <p:txBody>
          <a:bodyPr/>
          <a:lstStyle/>
          <a:p>
            <a:r>
              <a:rPr lang="en-GB" dirty="0"/>
              <a:t>Key points</a:t>
            </a:r>
          </a:p>
          <a:p>
            <a:pPr lvl="1"/>
            <a:r>
              <a:rPr lang="en-GB" dirty="0"/>
              <a:t>Handling transient vs. consistent errors</a:t>
            </a:r>
          </a:p>
          <a:p>
            <a:pPr lvl="1"/>
            <a:r>
              <a:rPr lang="en-GB" dirty="0"/>
              <a:t>RabbitMQ/MassTransit</a:t>
            </a:r>
          </a:p>
          <a:p>
            <a:pPr lvl="1"/>
            <a:r>
              <a:rPr lang="en-GB" dirty="0"/>
              <a:t>Visual Studio’s </a:t>
            </a:r>
            <a:r>
              <a:rPr lang="en-GB" i="1" dirty="0"/>
              <a:t>Fast Mode</a:t>
            </a:r>
            <a:r>
              <a:rPr lang="en-GB" dirty="0"/>
              <a:t> for Docker build optimisation</a:t>
            </a:r>
          </a:p>
          <a:p>
            <a:pPr lvl="1"/>
            <a:r>
              <a:rPr lang="en-GB" dirty="0" err="1"/>
              <a:t>Testcontainers</a:t>
            </a:r>
            <a:r>
              <a:rPr lang="en-GB" dirty="0"/>
              <a:t> for </a:t>
            </a:r>
            <a:r>
              <a:rPr lang="en-GB" dirty="0" err="1"/>
              <a:t>for</a:t>
            </a:r>
            <a:r>
              <a:rPr lang="en-GB" dirty="0"/>
              <a:t> integration testing with container dependencies</a:t>
            </a:r>
          </a:p>
          <a:p>
            <a:r>
              <a:rPr lang="en-GB" dirty="0"/>
              <a:t>Feedback</a:t>
            </a:r>
          </a:p>
          <a:p>
            <a:pPr lvl="1"/>
            <a:r>
              <a:rPr lang="en-GB" dirty="0"/>
              <a:t>Difficulty?</a:t>
            </a:r>
          </a:p>
          <a:p>
            <a:pPr lvl="1"/>
            <a:r>
              <a:rPr lang="en-GB" dirty="0"/>
              <a:t>Scope?</a:t>
            </a:r>
          </a:p>
          <a:p>
            <a:pPr lvl="1"/>
            <a:r>
              <a:rPr lang="en-GB" dirty="0"/>
              <a:t>Pace?</a:t>
            </a:r>
          </a:p>
          <a:p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649625"/>
            <a:ext cx="6259500" cy="107722"/>
          </a:xfrm>
        </p:spPr>
        <p:txBody>
          <a:bodyPr>
            <a:spAutoFit/>
          </a:bodyPr>
          <a:lstStyle/>
          <a:p>
            <a:endParaRPr lang="en-GB"/>
          </a:p>
        </p:txBody>
      </p:sp>
      <p:pic>
        <p:nvPicPr>
          <p:cNvPr id="1028" name="Picture 4" descr="Thank You">
            <a:extLst>
              <a:ext uri="{FF2B5EF4-FFF2-40B4-BE49-F238E27FC236}">
                <a16:creationId xmlns:a16="http://schemas.microsoft.com/office/drawing/2014/main" id="{E0A2E2AF-3888-C2CC-249B-CDC2D689D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354" y="3429000"/>
            <a:ext cx="3979984" cy="298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13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32ED916-D006-1EEA-FFD5-3C659CAE2F69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10"/>
          <a:srcRect t="5936" b="5936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2AC201-2BC3-14B5-E5EE-58EEBB27A027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 dirty="0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4"/>
              <p:custData r:id="rId5"/>
              <p:tags r:id="rId6"/>
            </p:custDataLst>
            <p:extLst>
              <p:ext uri="{D42A27DB-BD31-4B8C-83A1-F6EECF244321}">
                <p14:modId xmlns:p14="http://schemas.microsoft.com/office/powerpoint/2010/main" val="1154709623"/>
              </p:ext>
            </p:extLst>
          </p:nvPr>
        </p:nvGraphicFramePr>
        <p:xfrm>
          <a:off x="351161" y="1880213"/>
          <a:ext cx="5440501" cy="315900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 (and lunch break)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884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75413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5E947E-B2B6-1576-A934-CB39BEA84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99" r="43175"/>
          <a:stretch/>
        </p:blipFill>
        <p:spPr bwMode="auto">
          <a:xfrm>
            <a:off x="6015750" y="0"/>
            <a:ext cx="38902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09:00 – 09:05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/>
        <p:txBody>
          <a:bodyPr/>
          <a:lstStyle/>
          <a:p>
            <a:pPr lvl="1"/>
            <a:r>
              <a:rPr lang="en-GB" b="1" dirty="0"/>
              <a:t>Instructors</a:t>
            </a:r>
          </a:p>
          <a:p>
            <a:pPr lvl="2"/>
            <a:r>
              <a:rPr lang="en-GB" dirty="0"/>
              <a:t>Andreas Vorgaard</a:t>
            </a:r>
          </a:p>
          <a:p>
            <a:pPr lvl="2"/>
            <a:r>
              <a:rPr lang="en-GB" dirty="0"/>
              <a:t>Kristoffer Lerbæk Pedersen</a:t>
            </a:r>
          </a:p>
          <a:p>
            <a:pPr lvl="1"/>
            <a:r>
              <a:rPr lang="en-GB" b="1" dirty="0"/>
              <a:t>Topic</a:t>
            </a:r>
            <a:br>
              <a:rPr lang="en-GB" b="1" dirty="0"/>
            </a:br>
            <a:r>
              <a:rPr lang="en-GB" dirty="0"/>
              <a:t>Creating and Testing Robust Microservice Systems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1"/>
            <a:r>
              <a:rPr lang="en-GB" b="1" dirty="0"/>
              <a:t>Goals</a:t>
            </a:r>
            <a:br>
              <a:rPr lang="en-GB" b="1" dirty="0"/>
            </a:br>
            <a:r>
              <a:rPr lang="en-GB" dirty="0"/>
              <a:t>A general understanding of:</a:t>
            </a:r>
          </a:p>
          <a:p>
            <a:pPr lvl="2"/>
            <a:r>
              <a:rPr lang="en-GB" dirty="0"/>
              <a:t>Resilient communication between microservices</a:t>
            </a:r>
          </a:p>
          <a:p>
            <a:pPr lvl="2"/>
            <a:r>
              <a:rPr lang="en-GB" dirty="0"/>
              <a:t>Optimisations in the Docker build process</a:t>
            </a:r>
          </a:p>
          <a:p>
            <a:pPr lvl="2"/>
            <a:r>
              <a:rPr lang="en-GB" dirty="0"/>
              <a:t>Integration testing with container dependencies</a:t>
            </a:r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649625"/>
            <a:ext cx="6259500" cy="107722"/>
          </a:xfrm>
        </p:spPr>
        <p:txBody>
          <a:bodyPr>
            <a:spAutoFit/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EB1A1-BC0E-3E9F-DADF-EFB8B02FE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r="68092"/>
          <a:stretch/>
        </p:blipFill>
        <p:spPr bwMode="auto">
          <a:xfrm>
            <a:off x="6015751" y="1"/>
            <a:ext cx="38902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2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5897E-6 0 L 4.35897E-6 -0.30995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50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5897E-6 0 L 4.35897E-6 0.1034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6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0256E-6 1.11111E-6 L 0.56972 0.0564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8" y="282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5128E-6 2.59259E-6 L 0.52981 0.4152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90" y="2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869D4374-3D06-F250-5166-839B9A10CAFD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5C90BD-A711-5981-72C9-5CE3BF6B22A1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 dirty="0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4"/>
              <p:custData r:id="rId5"/>
              <p:tags r:id="rId6"/>
            </p:custDataLst>
            <p:extLst>
              <p:ext uri="{D42A27DB-BD31-4B8C-83A1-F6EECF244321}">
                <p14:modId xmlns:p14="http://schemas.microsoft.com/office/powerpoint/2010/main" val="2754965735"/>
              </p:ext>
            </p:extLst>
          </p:nvPr>
        </p:nvGraphicFramePr>
        <p:xfrm>
          <a:off x="351161" y="1880213"/>
          <a:ext cx="5440501" cy="394875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Setup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Hands-on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 (and lunch break)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884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71527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74648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314501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09:05 – 09:45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Setting up your environment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649625"/>
            <a:ext cx="6259500" cy="107722"/>
          </a:xfrm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D45C0FA0-59A9-0170-FF69-E49D98B08FE6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60000" y="1955548"/>
            <a:ext cx="9216000" cy="4463251"/>
          </a:xfrm>
        </p:spPr>
        <p:txBody>
          <a:bodyPr/>
          <a:lstStyle/>
          <a:p>
            <a:r>
              <a:rPr lang="en-GB" dirty="0"/>
              <a:t>Check out the repository:</a:t>
            </a:r>
          </a:p>
          <a:p>
            <a:pPr marL="0" indent="0">
              <a:buNone/>
            </a:pPr>
            <a:r>
              <a:rPr lang="en-GB" b="1" dirty="0"/>
              <a:t>	</a:t>
            </a:r>
            <a:r>
              <a:rPr lang="en-GB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GB" b="1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Lerbaek</a:t>
            </a:r>
            <a:r>
              <a:rPr lang="en-GB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/Docker-in-action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/>
              <a:t>Switch to the branch:</a:t>
            </a:r>
          </a:p>
          <a:p>
            <a:pPr marL="0" indent="0">
              <a:buNone/>
            </a:pPr>
            <a:r>
              <a:rPr lang="en-GB" b="1" dirty="0"/>
              <a:t>	</a:t>
            </a:r>
            <a:r>
              <a:rPr lang="en-GB" b="1" dirty="0">
                <a:latin typeface="Consolas" panose="020B0609020204030204" pitchFamily="49" charset="0"/>
              </a:rPr>
              <a:t>1_setting-up-your-environment</a:t>
            </a:r>
          </a:p>
          <a:p>
            <a:r>
              <a:rPr lang="en-GB" dirty="0"/>
              <a:t>Select docker-compose as startup project</a:t>
            </a:r>
          </a:p>
          <a:p>
            <a:r>
              <a:rPr lang="en-GB" dirty="0"/>
              <a:t>Run solution</a:t>
            </a:r>
          </a:p>
          <a:p>
            <a:r>
              <a:rPr lang="en-GB" dirty="0"/>
              <a:t>Invoke API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5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09:05 - 09:45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Run your first request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>
          <a:xfrm>
            <a:off x="360000" y="1955548"/>
            <a:ext cx="9216000" cy="4463251"/>
          </a:xfrm>
        </p:spPr>
        <p:txBody>
          <a:bodyPr/>
          <a:lstStyle/>
          <a:p>
            <a:r>
              <a:rPr lang="en-GB" dirty="0"/>
              <a:t>Check out the repository:</a:t>
            </a:r>
            <a:br>
              <a:rPr lang="en-GB" dirty="0"/>
            </a:br>
            <a:r>
              <a:rPr lang="en-GB" b="1" dirty="0"/>
              <a:t>	</a:t>
            </a:r>
            <a:r>
              <a:rPr lang="en-GB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GB" b="1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Lerbaek</a:t>
            </a:r>
            <a:r>
              <a:rPr lang="en-GB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/Docker-in-action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/>
              <a:t>Switch to the branch:</a:t>
            </a:r>
            <a:br>
              <a:rPr lang="en-GB" dirty="0"/>
            </a:br>
            <a:r>
              <a:rPr lang="en-GB" b="1" dirty="0"/>
              <a:t>	</a:t>
            </a:r>
            <a:r>
              <a:rPr lang="en-GB" b="1" dirty="0">
                <a:latin typeface="Consolas" panose="020B0609020204030204" pitchFamily="49" charset="0"/>
              </a:rPr>
              <a:t>1_setting-up-your-environment</a:t>
            </a:r>
          </a:p>
          <a:p>
            <a:r>
              <a:rPr lang="en-GB" dirty="0"/>
              <a:t>Select docker-compose as startup project</a:t>
            </a:r>
          </a:p>
          <a:p>
            <a:r>
              <a:rPr lang="en-GB" dirty="0"/>
              <a:t>Run solution</a:t>
            </a:r>
          </a:p>
          <a:p>
            <a:r>
              <a:rPr lang="en-GB" dirty="0"/>
              <a:t>Invoke API</a:t>
            </a:r>
          </a:p>
          <a:p>
            <a:r>
              <a:rPr lang="en-GB" dirty="0"/>
              <a:t>Set </a:t>
            </a:r>
            <a:r>
              <a:rPr lang="en-GB" i="1" dirty="0" err="1"/>
              <a:t>ServerStability</a:t>
            </a:r>
            <a:r>
              <a:rPr lang="en-GB" dirty="0"/>
              <a:t> header to </a:t>
            </a:r>
            <a:r>
              <a:rPr lang="en-GB" i="1" dirty="0"/>
              <a:t>Flaky</a:t>
            </a:r>
          </a:p>
          <a:p>
            <a:r>
              <a:rPr lang="en-GB" dirty="0"/>
              <a:t>Handle the instability on the client side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649625"/>
            <a:ext cx="6259500" cy="107722"/>
          </a:xfrm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3CA094-FBB4-59A1-21A9-321BFDB02461}"/>
              </a:ext>
            </a:extLst>
          </p:cNvPr>
          <p:cNvSpPr txBox="1"/>
          <p:nvPr/>
        </p:nvSpPr>
        <p:spPr>
          <a:xfrm>
            <a:off x="360000" y="1264347"/>
            <a:ext cx="506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F6FC6"/>
                </a:solidFill>
                <a:latin typeface="+mj-lt"/>
              </a:rPr>
              <a:t>… Then break it</a:t>
            </a:r>
          </a:p>
        </p:txBody>
      </p:sp>
    </p:spTree>
    <p:extLst>
      <p:ext uri="{BB962C8B-B14F-4D97-AF65-F5344CB8AC3E}">
        <p14:creationId xmlns:p14="http://schemas.microsoft.com/office/powerpoint/2010/main" val="223692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B7BBDAD-1D18-42E2-E20B-75C36B6AA538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08B00-612E-2E32-9E55-073C434DE992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4"/>
              <p:custData r:id="rId5"/>
              <p:tags r:id="rId6"/>
            </p:custDataLst>
            <p:extLst>
              <p:ext uri="{D42A27DB-BD31-4B8C-83A1-F6EECF244321}">
                <p14:modId xmlns:p14="http://schemas.microsoft.com/office/powerpoint/2010/main" val="122474138"/>
              </p:ext>
            </p:extLst>
          </p:nvPr>
        </p:nvGraphicFramePr>
        <p:xfrm>
          <a:off x="351161" y="1880213"/>
          <a:ext cx="5440501" cy="315900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 (and lunch break)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884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270784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9359260-1429-DC50-FA7E-8D9D02E0F8D8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2F36E5-9D59-E909-78ED-178E2B05BE4C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4"/>
              <p:custData r:id="rId5"/>
              <p:tags r:id="rId6"/>
            </p:custDataLst>
            <p:extLst>
              <p:ext uri="{D42A27DB-BD31-4B8C-83A1-F6EECF244321}">
                <p14:modId xmlns:p14="http://schemas.microsoft.com/office/powerpoint/2010/main" val="2232944946"/>
              </p:ext>
            </p:extLst>
          </p:nvPr>
        </p:nvGraphicFramePr>
        <p:xfrm>
          <a:off x="351161" y="1880213"/>
          <a:ext cx="5440501" cy="4343625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RabbitMQ / MassTransit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09:55 - 11:00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Lunch 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11:00 - 11:45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71527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Hands-on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11:45 - 13:15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74648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93328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264975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340335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55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MIO_CHANGETRACKING" val="true"/>
  <p:tag name="SMART" val="&lt;smart xmlns:xsd=&quot;http://www.w3.org/2001/XMLSchema&quot; xmlns:xsi=&quot;http://www.w3.org/2001/XMLSchema-instance&quot;&gt;&lt;presentationSettings&gt;&lt;agenda createSections=&quot;true&quot; enableNavigation=&quot;false&quot; id=&quot;b955813f-d6b0-4cec-a590-5291cd6a216b&quot; isSaved=&quot;false&quot; isTouched=&quot;true&quot; mode=&quot;AgendaAndTableOfContents&quot; showDuration=&quot;false&quot; showHeaders=&quot;true&quot; showOnlyStartTime=&quot;false&quot; showPageNumber=&quot;false&quot; showResponsible=&quot;true&quot; showSubTopics=&quot;false&quot; showTimeSlot=&quot;true&quot; showTopicNumber=&quot;true&quot; slidesForSubTopics=&quot;false&quot; timeFormat=&quot;396611c8-d43d-4486-886a-4656dcc502a6&quot; title=&quot;Up next&quot;&gt;&lt;columns&gt;&lt;column displayIndex=&quot;0&quot; header=&quot;#&quot; id=&quot;8fc7e105-5a32-4a72-bc85-7d3ff1e7b9d7&quot; visible=&quot;true&quot; width=&quot;170&quot; /&gt;&lt;column displayIndex=&quot;1&quot; header=&quot;Topic&quot; id=&quot;8f81a0ad-7497-4bbb-a001-838bad8c0faa&quot; visible=&quot;true&quot; width=&quot;160&quot; /&gt;&lt;column displayIndex=&quot;2&quot; header=&quot;Responsible&quot; id=&quot;2f9b06db-11e3-45bc-aecb-cf6141b9856b&quot; visible=&quot;true&quot; width=&quot;214&quot; /&gt;&lt;column displayIndex=&quot;3&quot; header=&quot;Min.&quot; id=&quot;99d05e97-02f5-4087-be8e-b10736e0c9ca&quot; visible=&quot;true&quot; width=&quot;150&quot; /&gt;&lt;column displayIndex=&quot;4&quot; header=&quot;Time&quot; id=&quot;fd356bfd-687f-40e8-b861-574837edbc46&quot; visible=&quot;true&quot; width=&quot;180&quot; /&gt;&lt;column displayIndex=&quot;5&quot; header=&quot;Page&quot; id=&quot;db91063f-fada-4f32-86c9-9368cd93fa26&quot; visible=&quot;true&quot; width=&quot;170&quot; /&gt;&lt;/columns&gt;&lt;layout id=&quot;%USERPROFILE%\OneDrive - Danske Bank A S\Documents\Ampler\PowerPoint - My Local Folder\My Templates\Agenda Layouts\Cell width adjusted.a4.agenda.pptx&quot; name=&quot;Cell width adjusted&quot; /&gt;&lt;rows&gt;&lt;row duration=&quot;5&quot; id=&quot;62170707-ff53-45af-8ba6-399e6dce63f4&quot; responsible=&quot;Kristoffer&quot; slideNumber=&quot;0&quot; topic=&quot;Introduction&quot; topicNumber=&quot;1&quot;&gt;&lt;values /&gt;&lt;StartTime&gt;PT9H&lt;/StartTime&gt;&lt;/row&gt;&lt;row duration=&quot;40&quot; id=&quot;5e9757d7-80fa-4085-a523-425f5c4daedc&quot; responsible=&quot;Kristoffer&quot; slideNumber=&quot;0&quot; topic=&quot;Getting started&quot; topicNumber=&quot;2&quot;&gt;&lt;values /&gt;&lt;StartTime&gt;PT9H5M&lt;/StartTime&gt;&lt;/row&gt;&lt;row duration=&quot;25&quot; id=&quot;fb298dde-9c1d-4963-af9a-8e53a58c8649&quot; responsible=&quot;&quot; slideNumber=&quot;0&quot; topic=&quot;Presentation&quot; topicNumber=&quot;2.1&quot;&gt;&lt;values /&gt;&lt;StartTime&gt;PT9H5M&lt;/StartTime&gt;&lt;/row&gt;&lt;row duration=&quot;15&quot; id=&quot;793cccc6-35ca-4014-9127-2a0b935dba3f&quot; responsible=&quot;&quot; slideNumber=&quot;0&quot; topic=&quot;Hands-on&quot; topicNumber=&quot;2.2&quot;&gt;&lt;values /&gt;&lt;StartTime&gt;PT9H30M&lt;/StartTime&gt;&lt;/row&gt;&lt;row duration=&quot;10&quot; id=&quot;f70618db-7e24-48ca-a030-4ac63d287bee&quot; responsible=&quot;&quot; slideNumber=&quot;0&quot; topic=&quot;Break&quot; topicNumber=&quot;3&quot;&gt;&lt;values /&gt;&lt;StartTime&gt;PT9H45M&lt;/StartTime&gt;&lt;/row&gt;&lt;row duration=&quot;200&quot; id=&quot;20979bba-6022-4385-af75-34e6bc0fa280&quot; responsible=&quot;Andreas&quot; slideNumber=&quot;0&quot; topic=&quot;Resilience&quot; topicNumber=&quot;4&quot;&gt;&lt;values /&gt;&lt;StartTime&gt;PT9H55M&lt;/StartTime&gt;&lt;/row&gt;&lt;row duration=&quot;40&quot; id=&quot;ab8d49f2-b998-45eb-a706-04de147df4bb&quot; responsible=&quot;&quot; slideNumber=&quot;0&quot; topic=&quot;RabbitMQ&quot; topicNumber=&quot;4.1&quot;&gt;&lt;values /&gt;&lt;StartTime&gt;PT9H55M&lt;/StartTime&gt;&lt;/row&gt;&lt;row duration=&quot;25&quot; id=&quot;710e1006-b209-4110-adac-a61e895ffbb3&quot; responsible=&quot;&quot; slideNumber=&quot;0&quot; topic=&quot;MassTransit&quot; topicNumber=&quot;4.2&quot;&gt;&lt;values /&gt;&lt;StartTime&gt;PT10H35M&lt;/StartTime&gt;&lt;/row&gt;&lt;row duration=&quot;45&quot; id=&quot;c26585c8-1313-45f8-851b-20b79b5d67b3&quot; responsible=&quot;&quot; slideNumber=&quot;0&quot; topic=&quot;Lunch break&quot; topicNumber=&quot;4.3&quot;&gt;&lt;values /&gt;&lt;StartTime&gt;PT11H&lt;/StartTime&gt;&lt;/row&gt;&lt;row duration=&quot;90&quot; id=&quot;76836b71-7992-408f-9788-53c0079d5b9a&quot; responsible=&quot;&quot; slideNumber=&quot;0&quot; topic=&quot;Hands-on&quot; topicNumber=&quot;4.4&quot;&gt;&lt;values /&gt;&lt;StartTime&gt;PT11H45M&lt;/StartTime&gt;&lt;/row&gt;&lt;row duration=&quot;15&quot; id=&quot;9ada17e8-9a16-4b57-a44d-c7dab992aa03&quot; responsible=&quot;Kristoffer&quot; slideNumber=&quot;0&quot; topic=&quot;Docker Compose in Visual Studio&quot; topicNumber=&quot;5&quot;&gt;&lt;values /&gt;&lt;StartTime&gt;PT13H15M&lt;/StartTime&gt;&lt;/row&gt;&lt;row duration=&quot;75&quot; id=&quot;46f15743-533f-4526-a12d-9f0e93efdf1d&quot; responsible=&quot;Kristoffer&quot; slideNumber=&quot;0&quot; topic=&quot;Integration testing&quot; topicNumber=&quot;6&quot;&gt;&lt;values /&gt;&lt;StartTime&gt;PT13H30M&lt;/StartTime&gt;&lt;/row&gt;&lt;row duration=&quot;15&quot; id=&quot;7b74809d-3522-467c-ac2e-d7270055f41b&quot; responsible=&quot;&quot; slideNumber=&quot;0&quot; topic=&quot;Discussion&quot; topicNumber=&quot;6.1&quot;&gt;&lt;values /&gt;&lt;StartTime&gt;PT13H30M&lt;/StartTime&gt;&lt;/row&gt;&lt;row duration=&quot;30&quot; id=&quot;5bf87389-f17a-420a-9de2-ae1f3bc33a78&quot; responsible=&quot;&quot; slideNumber=&quot;0&quot; topic=&quot;Presentation&quot; topicNumber=&quot;6.2&quot;&gt;&lt;values /&gt;&lt;StartTime&gt;PT13H45M&lt;/StartTime&gt;&lt;/row&gt;&lt;row duration=&quot;30&quot; id=&quot;b20326e5-d769-4c9c-aa3c-fe50a1815864&quot; responsible=&quot;&quot; slideNumber=&quot;0&quot; topic=&quot;Hands-on&quot; topicNumber=&quot;6.3&quot;&gt;&lt;values /&gt;&lt;StartTime&gt;PT14H15M&lt;/StartTime&gt;&lt;/row&gt;&lt;row duration=&quot;15&quot; id=&quot;ab8ed959-660d-4f17-bb8a-b6be6b192be7&quot; responsible=&quot;Kristoffer&quot; slideNumber=&quot;0&quot; topic=&quot;Wrapping up&quot; topicNumber=&quot;7&quot;&gt;&lt;values /&gt;&lt;StartTime&gt;PT14H45M&lt;/StartTime&gt;&lt;/row&gt;&lt;/rows&gt;&lt;/agenda&gt;&lt;/presentationSettings&gt;&lt;/smart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00000000-0000-0000-0000-000000000000&quot; isTableOfContents=&quot;true&quot; slideNumber=&quot;3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/&gt;&lt;/smart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62170707-ff53-45af-8ba6-399e6dce63f4&quot; isTableOfContents=&quot;false&quot; item=&quot;1&quot; slideNumber=&quot;3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2&quot; /&gt;&lt;/smart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5e9757d7-80fa-4085-a523-425f5c4daedc&quot; isTableOfContents=&quot;false&quot; item=&quot;2&quot; slideNumber=&quot;5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3&quot; /&gt;&lt;/smart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" val="2013"/>
  <p:tag name="MIO_PRESI_FIRST_SLIDENUMBER" val="1"/>
  <p:tag name="MIO_FALLBACK_LAYOUT" val="6"/>
  <p:tag name="MIO_SHOW_DATE" val="False"/>
  <p:tag name="MIO_SHOW_FOOTER" val="False"/>
  <p:tag name="MIO_SHOW_PAGENUMBER" val="False"/>
  <p:tag name="MIO_AVOID_BLANK_LAYOUT" val="True"/>
  <p:tag name="MIO_CD_LAYOUT_VALID_AREA" val="False"/>
  <p:tag name="MIO_NUMBER_OF_VALID_LAYOUTS" val="30"/>
  <p:tag name="MIO_HDS" val="True"/>
  <p:tag name="MIO_SKIPVERSION" val="01.01.0001 00:00:00"/>
  <p:tag name="MIO_EKGUID" val="3e064dd7-793f-441f-9051-5c02dbf502e5"/>
  <p:tag name="MIO_UPDATE" val="True"/>
  <p:tag name="MIO_VERSION" val="06.08.2018 19:24:06"/>
  <p:tag name="MIO_DBID" val="5D9FD29E-BEEC-40D7-BFBE-407D9085DE5F"/>
  <p:tag name="MIO_LASTDOWNLOADED" val="04.09.2018 15:46:38"/>
  <p:tag name="MIO_OBJECTNAME" val="Danske Bank"/>
  <p:tag name="MIO_LASTEDITORNAME" val="Daniel J"/>
  <p:tag name="MIO_CDID" val="3d9baf07-1158-4e86-8e71-7fbd950a0b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f70618db-7e24-48ca-a030-4ac63d287bee&quot; isTableOfContents=&quot;false&quot; item=&quot;3&quot; slideNumber=&quot;8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4&quot; /&gt;&lt;/smart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20979bba-6022-4385-af75-34e6bc0fa280&quot; isTableOfContents=&quot;false&quot; item=&quot;4&quot; slideNumber=&quot;9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5&quot; /&gt;&lt;/smart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20979bba-6022-4385-af75-34e6bc0fa280&quot; isTableOfContents=&quot;false&quot; item=&quot;4&quot; slideNumber=&quot;9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5&quot; /&gt;&lt;/smart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9ada17e8-9a16-4b57-a44d-c7dab992aa03&quot; isTableOfContents=&quot;false&quot; item=&quot;5&quot; slideNumber=&quot;14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6&quot; /&gt;&lt;/smart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46f15743-533f-4526-a12d-9f0e93efdf1d&quot; isTableOfContents=&quot;false&quot; item=&quot;6&quot; slideNumber=&quot;16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7&quot; /&gt;&lt;/smart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ab8ed959-660d-4f17-bb8a-b6be6b192be7&quot; isTableOfContents=&quot;false&quot; item=&quot;7&quot; slideNumber=&quot;20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8&quot; /&gt;&lt;/smart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" val="2013"/>
  <p:tag name="MIO_PRESI_FIRST_SLIDENUMBER" val="1"/>
  <p:tag name="MIO_FALLBACK_LAYOUT" val="6"/>
  <p:tag name="MIO_SHOW_DATE" val="False"/>
  <p:tag name="MIO_SHOW_FOOTER" val="False"/>
  <p:tag name="MIO_SHOW_PAGENUMBER" val="False"/>
  <p:tag name="MIO_AVOID_BLANK_LAYOUT" val="True"/>
  <p:tag name="MIO_CD_LAYOUT_VALID_AREA" val="False"/>
  <p:tag name="MIO_NUMBER_OF_VALID_LAYOUTS" val="30"/>
  <p:tag name="MIO_HDS" val="True"/>
  <p:tag name="MIO_SKIPVERSION" val="01.01.0001 00:00:00"/>
  <p:tag name="MIO_EKGUID" val="3e064dd7-793f-441f-9051-5c02dbf502e5"/>
  <p:tag name="MIO_UPDATE" val="True"/>
  <p:tag name="MIO_VERSION" val="06.08.2018 19:24:06"/>
  <p:tag name="MIO_DBID" val="5D9FD29E-BEEC-40D7-BFBE-407D9085DE5F"/>
  <p:tag name="MIO_LASTDOWNLOADED" val="04.09.2018 15:46:38"/>
  <p:tag name="MIO_OBJECTNAME" val="Danske Bank"/>
  <p:tag name="MIO_LASTEDITORNAME" val="Daniel J"/>
  <p:tag name="MIO_CDID" val="3d9baf07-1158-4e86-8e71-7fbd950a0b7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" val="2013"/>
  <p:tag name="MIO_PRESI_FIRST_SLIDENUMBER" val="1"/>
  <p:tag name="MIO_FALLBACK_LAYOUT" val="6"/>
  <p:tag name="MIO_SHOW_DATE" val="False"/>
  <p:tag name="MIO_SHOW_FOOTER" val="False"/>
  <p:tag name="MIO_SHOW_PAGENUMBER" val="False"/>
  <p:tag name="MIO_AVOID_BLANK_LAYOUT" val="True"/>
  <p:tag name="MIO_CD_LAYOUT_VALID_AREA" val="False"/>
  <p:tag name="MIO_NUMBER_OF_VALID_LAYOUTS" val="30"/>
  <p:tag name="MIO_HDS" val="True"/>
  <p:tag name="MIO_SKIPVERSION" val="01.01.0001 00:00:00"/>
  <p:tag name="MIO_EKGUID" val="3e064dd7-793f-441f-9051-5c02dbf502e5"/>
  <p:tag name="MIO_UPDATE" val="True"/>
  <p:tag name="MIO_VERSION" val="06.08.2018 19:24:06"/>
  <p:tag name="MIO_DBID" val="5D9FD29E-BEEC-40D7-BFBE-407D9085DE5F"/>
  <p:tag name="MIO_LASTDOWNLOADED" val="04.09.2018 15:46:38"/>
  <p:tag name="MIO_OBJECTNAME" val="Danske Bank"/>
  <p:tag name="MIO_LASTEDITORNAME" val="Daniel J"/>
  <p:tag name="MIO_CDID" val="3d9baf07-1158-4e86-8e71-7fbd950a0b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" val="2013"/>
  <p:tag name="MIO_PRESI_FIRST_SLIDENUMBER" val="1"/>
  <p:tag name="MIO_FALLBACK_LAYOUT" val="6"/>
  <p:tag name="MIO_SHOW_DATE" val="False"/>
  <p:tag name="MIO_SHOW_FOOTER" val="False"/>
  <p:tag name="MIO_SHOW_PAGENUMBER" val="False"/>
  <p:tag name="MIO_AVOID_BLANK_LAYOUT" val="True"/>
  <p:tag name="MIO_CD_LAYOUT_VALID_AREA" val="False"/>
  <p:tag name="MIO_NUMBER_OF_VALID_LAYOUTS" val="30"/>
  <p:tag name="MIO_HDS" val="True"/>
  <p:tag name="MIO_SKIPVERSION" val="01.01.0001 00:00:00"/>
  <p:tag name="MIO_EKGUID" val="3e064dd7-793f-441f-9051-5c02dbf502e5"/>
  <p:tag name="MIO_UPDATE" val="True"/>
  <p:tag name="MIO_VERSION" val="06.08.2018 19:24:06"/>
  <p:tag name="MIO_DBID" val="5D9FD29E-BEEC-40D7-BFBE-407D9085DE5F"/>
  <p:tag name="MIO_LASTDOWNLOADED" val="04.09.2018 15:46:38"/>
  <p:tag name="MIO_OBJECTNAME" val="Danske Bank"/>
  <p:tag name="MIO_LASTEDITORNAME" val="Daniel J"/>
  <p:tag name="MIO_CDID" val="3d9baf07-1158-4e86-8e71-7fbd950a0b76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Sl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Basis">
  <a:themeElements>
    <a:clrScheme name="Custom 3">
      <a:dk1>
        <a:sysClr val="windowText" lastClr="000000"/>
      </a:dk1>
      <a:lt1>
        <a:sysClr val="window" lastClr="FFFFFF"/>
      </a:lt1>
      <a:dk2>
        <a:srgbClr val="242852"/>
      </a:dk2>
      <a:lt2>
        <a:srgbClr val="297FD5"/>
      </a:lt2>
      <a:accent1>
        <a:srgbClr val="242852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4.xml><?xml version="1.0" encoding="utf-8"?>
<a:theme xmlns:a="http://schemas.openxmlformats.org/drawingml/2006/main" name="Facet">
  <a:themeElements>
    <a:clrScheme name="Custom 7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F4910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5.xml><?xml version="1.0" encoding="utf-8"?>
<a:theme xmlns:a="http://schemas.openxmlformats.org/drawingml/2006/main" name="Office Theme">
  <a:themeElements>
    <a:clrScheme name="Danske Bank">
      <a:dk1>
        <a:srgbClr val="000000"/>
      </a:dk1>
      <a:lt1>
        <a:sysClr val="window" lastClr="FFFFFF"/>
      </a:lt1>
      <a:dk2>
        <a:srgbClr val="003755"/>
      </a:dk2>
      <a:lt2>
        <a:srgbClr val="E7F1F7"/>
      </a:lt2>
      <a:accent1>
        <a:srgbClr val="003755"/>
      </a:accent1>
      <a:accent2>
        <a:srgbClr val="6DBACE"/>
      </a:accent2>
      <a:accent3>
        <a:srgbClr val="C7CECB"/>
      </a:accent3>
      <a:accent4>
        <a:srgbClr val="397798"/>
      </a:accent4>
      <a:accent5>
        <a:srgbClr val="7F898B"/>
      </a:accent5>
      <a:accent6>
        <a:srgbClr val="A8D2E0"/>
      </a:accent6>
      <a:hlink>
        <a:srgbClr val="397798"/>
      </a:hlink>
      <a:folHlink>
        <a:srgbClr val="6DBACE"/>
      </a:folHlink>
    </a:clrScheme>
    <a:fontScheme name="Danske Bank">
      <a:majorFont>
        <a:latin typeface="Danske Human Medium Italic"/>
        <a:ea typeface=""/>
        <a:cs typeface=""/>
      </a:majorFont>
      <a:minorFont>
        <a:latin typeface="Dansk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nske Midnight Blue">
      <a:srgbClr val="003755"/>
    </a:custClr>
    <a:custClr name="Danske Sea Blue">
      <a:srgbClr val="6DBACE"/>
    </a:custClr>
    <a:custClr name="Danske Autumn Red">
      <a:srgbClr val="E65A6D"/>
    </a:custClr>
    <a:custClr name="Danske Meadow Green">
      <a:srgbClr val="09B89D"/>
    </a:custClr>
    <a:custClr name="Danske Corn Yellow">
      <a:srgbClr val="FFE17F"/>
    </a:custClr>
    <a:custClr name="Danske Amber Orange">
      <a:srgbClr val="FBB273"/>
    </a:custClr>
    <a:custClr name="Danske Berry Purple ">
      <a:srgbClr val="74489D"/>
    </a:custClr>
    <a:custClr name="Danske Sky Blue">
      <a:srgbClr val="D7E9F1"/>
    </a:custClr>
    <a:custClr name="Danske Granite Gray">
      <a:srgbClr val="3A4344"/>
    </a:custClr>
    <a:custClr name="Danske Slate Gray">
      <a:srgbClr val="7B8185"/>
    </a:custClr>
    <a:custClr name="Danske Midnight Blue 80%">
      <a:srgbClr val="00597B"/>
    </a:custClr>
    <a:custClr name="Danske Sea Blue 80%">
      <a:srgbClr val="8BC5D7"/>
    </a:custClr>
    <a:custClr name="Danske Autumn Red 80%">
      <a:srgbClr val="EB7C83"/>
    </a:custClr>
    <a:custClr name="Danske Meadow Green 80%">
      <a:srgbClr val="5EC3AE"/>
    </a:custClr>
    <a:custClr name="Danske Corn Yellow 80%">
      <a:srgbClr val="FFE698"/>
    </a:custClr>
    <a:custClr name="Danske Amber Orange 80%">
      <a:srgbClr val="FCC18B"/>
    </a:custClr>
    <a:custClr name="Danske Berry Purple 80%">
      <a:srgbClr val="8865AC"/>
    </a:custClr>
    <a:custClr name="Danske Sky Blue 80%">
      <a:srgbClr val="E0EEF5"/>
    </a:custClr>
    <a:custClr name="Danske Granite Gray 80%">
      <a:srgbClr val="5E676A"/>
    </a:custClr>
    <a:custClr name="Danske Slate Gray 80%">
      <a:srgbClr val="93989C"/>
    </a:custClr>
    <a:custClr name="Danske Midnight Blue 40%">
      <a:srgbClr val="739DB7"/>
    </a:custClr>
    <a:custClr name="Danske Sea Blue 40%">
      <a:srgbClr val="C3E0EB"/>
    </a:custClr>
    <a:custClr name="Danske Autumn Red 40%">
      <a:srgbClr val="F4BAB8"/>
    </a:custClr>
    <a:custClr name="Danske Meadow Green 40%">
      <a:srgbClr val="B2DFD3"/>
    </a:custClr>
    <a:custClr name="Danske Corn Yellow 40%">
      <a:srgbClr val="FFF3CA"/>
    </a:custClr>
    <a:custClr name="Danske Amber Orange 40%">
      <a:srgbClr val="FEDDBF"/>
    </a:custClr>
    <a:custClr name="Danske Berry Purple 40%">
      <a:srgbClr val="BAA7D1"/>
    </a:custClr>
    <a:custClr name="Danske Sky Blue 40%">
      <a:srgbClr val="F0F7FA"/>
    </a:custClr>
    <a:custClr name="Danske Granite Gray 40%">
      <a:srgbClr val="A6ADB0"/>
    </a:custClr>
    <a:custClr name="Danske Slate Gray 40%">
      <a:srgbClr val="C5C8CB"/>
    </a:custClr>
    <a:custClr name="Danske Midnight Blue 20%">
      <a:srgbClr val="AFC8D8"/>
    </a:custClr>
    <a:custClr name="Danske Sea Blue 20%">
      <a:srgbClr val="E0EEF4"/>
    </a:custClr>
    <a:custClr name="Danske Autumn Red 20%">
      <a:srgbClr val="F9DAD8"/>
    </a:custClr>
    <a:custClr name="Danske Meadow Green 20%">
      <a:srgbClr val="D6EDE7"/>
    </a:custClr>
    <a:custClr name="Danske Corn Yellow 20%">
      <a:srgbClr val="FFF9E2"/>
    </a:custClr>
    <a:custClr name="Danske Amber Orange 20%">
      <a:srgbClr val="FEEEDC"/>
    </a:custClr>
    <a:custClr name="Danske Berry Purple 20%">
      <a:srgbClr val="D9D0E7"/>
    </a:custClr>
    <a:custClr name="Danske Sky Blue 20%">
      <a:srgbClr val="F7FAFC"/>
    </a:custClr>
    <a:custClr name="Danske Granite Gray 20%">
      <a:srgbClr val="D0D4D6"/>
    </a:custClr>
    <a:custClr name="Danske Slate Gray 20%">
      <a:srgbClr val="E0E2E3"/>
    </a:custClr>
    <a:custClr name="Danske Midnight Blue 10%">
      <a:srgbClr val="D4E1EA"/>
    </a:custClr>
    <a:custClr name="Danske Sea Blue 10%">
      <a:srgbClr val="EFF6F9"/>
    </a:custClr>
    <a:custClr name="Danske Autumn Red 10%">
      <a:srgbClr val="FCECEA"/>
    </a:custClr>
    <a:custClr name="Danske Meadow Green 10%">
      <a:srgbClr val="EAF6F3"/>
    </a:custClr>
    <a:custClr name="Danske Corn Yellow 10%">
      <a:srgbClr val="FFFBF0"/>
    </a:custClr>
    <a:custClr name="Danske Amber Orange 10%">
      <a:srgbClr val="FEF6ED"/>
    </a:custClr>
    <a:custClr name="Danske Berry Purple 10%">
      <a:srgbClr val="EBE6F2"/>
    </a:custClr>
    <a:custClr name="  ">
      <a:srgbClr val="FFFFFF"/>
    </a:custClr>
    <a:custClr name="Danske Granite Gray 10%">
      <a:srgbClr val="E6E8E9"/>
    </a:custClr>
    <a:custClr name="Danske Slate Gray 10%">
      <a:srgbClr val="EFF0F1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Danske Bank">
      <a:dk1>
        <a:srgbClr val="000000"/>
      </a:dk1>
      <a:lt1>
        <a:sysClr val="window" lastClr="FFFFFF"/>
      </a:lt1>
      <a:dk2>
        <a:srgbClr val="003755"/>
      </a:dk2>
      <a:lt2>
        <a:srgbClr val="E7F1F7"/>
      </a:lt2>
      <a:accent1>
        <a:srgbClr val="003755"/>
      </a:accent1>
      <a:accent2>
        <a:srgbClr val="6DBACE"/>
      </a:accent2>
      <a:accent3>
        <a:srgbClr val="C7CECB"/>
      </a:accent3>
      <a:accent4>
        <a:srgbClr val="397798"/>
      </a:accent4>
      <a:accent5>
        <a:srgbClr val="7F898B"/>
      </a:accent5>
      <a:accent6>
        <a:srgbClr val="A8D2E0"/>
      </a:accent6>
      <a:hlink>
        <a:srgbClr val="397798"/>
      </a:hlink>
      <a:folHlink>
        <a:srgbClr val="6DBACE"/>
      </a:folHlink>
    </a:clrScheme>
    <a:fontScheme name="Danske Bank">
      <a:majorFont>
        <a:latin typeface="Danske Human Medium Italic"/>
        <a:ea typeface=""/>
        <a:cs typeface=""/>
      </a:majorFont>
      <a:minorFont>
        <a:latin typeface="Dansk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nske Midnight Blue">
      <a:srgbClr val="003755"/>
    </a:custClr>
    <a:custClr name="Danske Sea Blue">
      <a:srgbClr val="6DBACE"/>
    </a:custClr>
    <a:custClr name="Danske Autumn Red">
      <a:srgbClr val="E65A6D"/>
    </a:custClr>
    <a:custClr name="Danske Meadow Green">
      <a:srgbClr val="09B89D"/>
    </a:custClr>
    <a:custClr name="Danske Corn Yellow">
      <a:srgbClr val="FFE17F"/>
    </a:custClr>
    <a:custClr name="Danske Amber Orange">
      <a:srgbClr val="FBB273"/>
    </a:custClr>
    <a:custClr name="Danske Berry Purple ">
      <a:srgbClr val="74489D"/>
    </a:custClr>
    <a:custClr name="Danske Sky Blue">
      <a:srgbClr val="D7E9F1"/>
    </a:custClr>
    <a:custClr name="Danske Granite Gray">
      <a:srgbClr val="3A4344"/>
    </a:custClr>
    <a:custClr name="Danske Slate Gray">
      <a:srgbClr val="7B8185"/>
    </a:custClr>
    <a:custClr name="Danske Midnight Blue 80%">
      <a:srgbClr val="00597B"/>
    </a:custClr>
    <a:custClr name="Danske Sea Blue 80%">
      <a:srgbClr val="8BC5D7"/>
    </a:custClr>
    <a:custClr name="Danske Autumn Red 80%">
      <a:srgbClr val="EB7C83"/>
    </a:custClr>
    <a:custClr name="Danske Meadow Green 80%">
      <a:srgbClr val="5EC3AE"/>
    </a:custClr>
    <a:custClr name="Danske Corn Yellow 80%">
      <a:srgbClr val="FFE698"/>
    </a:custClr>
    <a:custClr name="Danske Amber Orange 80%">
      <a:srgbClr val="FCC18B"/>
    </a:custClr>
    <a:custClr name="Danske Berry Purple 80%">
      <a:srgbClr val="8865AC"/>
    </a:custClr>
    <a:custClr name="Danske Sky Blue 80%">
      <a:srgbClr val="E0EEF5"/>
    </a:custClr>
    <a:custClr name="Danske Granite Gray 80%">
      <a:srgbClr val="5E676A"/>
    </a:custClr>
    <a:custClr name="Danske Slate Gray 80%">
      <a:srgbClr val="93989C"/>
    </a:custClr>
    <a:custClr name="Danske Midnight Blue 40%">
      <a:srgbClr val="739DB7"/>
    </a:custClr>
    <a:custClr name="Danske Sea Blue 40%">
      <a:srgbClr val="C3E0EB"/>
    </a:custClr>
    <a:custClr name="Danske Autumn Red 40%">
      <a:srgbClr val="F4BAB8"/>
    </a:custClr>
    <a:custClr name="Danske Meadow Green 40%">
      <a:srgbClr val="B2DFD3"/>
    </a:custClr>
    <a:custClr name="Danske Corn Yellow 40%">
      <a:srgbClr val="FFF3CA"/>
    </a:custClr>
    <a:custClr name="Danske Amber Orange 40%">
      <a:srgbClr val="FEDDBF"/>
    </a:custClr>
    <a:custClr name="Danske Berry Purple 40%">
      <a:srgbClr val="BAA7D1"/>
    </a:custClr>
    <a:custClr name="Danske Sky Blue 40%">
      <a:srgbClr val="F0F7FA"/>
    </a:custClr>
    <a:custClr name="Danske Granite Gray 40%">
      <a:srgbClr val="A6ADB0"/>
    </a:custClr>
    <a:custClr name="Danske Slate Gray 40%">
      <a:srgbClr val="C5C8CB"/>
    </a:custClr>
    <a:custClr name="Danske Midnight Blue 20%">
      <a:srgbClr val="E5EBEE"/>
    </a:custClr>
    <a:custClr name="Danske Sea Blue 20%">
      <a:srgbClr val="E0EEF4"/>
    </a:custClr>
    <a:custClr name="Danske Autumn Red 20%">
      <a:srgbClr val="F9DAD8"/>
    </a:custClr>
    <a:custClr name="Danske Meadow Green 20%">
      <a:srgbClr val="D6EDE7"/>
    </a:custClr>
    <a:custClr name="Danske Corn Yellow 20%">
      <a:srgbClr val="FFF9E2"/>
    </a:custClr>
    <a:custClr name="Danske Amber Orange 20%">
      <a:srgbClr val="FEEEDC"/>
    </a:custClr>
    <a:custClr name="Danske Berry Purple 20%">
      <a:srgbClr val="D9D0E7"/>
    </a:custClr>
    <a:custClr name="Danske Sky Blue 20%">
      <a:srgbClr val="F7FAFC"/>
    </a:custClr>
    <a:custClr name="Danske Granite Gray 20%">
      <a:srgbClr val="D0D4D6"/>
    </a:custClr>
    <a:custClr name="Danske Slate Gray 20%">
      <a:srgbClr val="E0E2E3"/>
    </a:custClr>
    <a:custClr name="Danske Midnight Blue 10%">
      <a:srgbClr val="E5EBEE"/>
    </a:custClr>
    <a:custClr name="Danske Sea Blue 10%">
      <a:srgbClr val="EFF6F9"/>
    </a:custClr>
    <a:custClr name="Danske Autumn Red 10%">
      <a:srgbClr val="FCECEA"/>
    </a:custClr>
    <a:custClr name="Danske Meadow Green 10%">
      <a:srgbClr val="EAF6F3"/>
    </a:custClr>
    <a:custClr name="Danske Corn Yellow 10%">
      <a:srgbClr val="FFFBF0"/>
    </a:custClr>
    <a:custClr name="Danske Amber Orange 10%">
      <a:srgbClr val="FEF6ED"/>
    </a:custClr>
    <a:custClr name="Danske Berry Purple 10%">
      <a:srgbClr val="EBE6F2"/>
    </a:custClr>
    <a:custClr name="  ">
      <a:srgbClr val="FFFFFF"/>
    </a:custClr>
    <a:custClr name="Danske Granite Gray 10%">
      <a:srgbClr val="E6E8E9"/>
    </a:custClr>
    <a:custClr name="Danske Slate Gray 10%">
      <a:srgbClr val="EFF0F1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smart settings="{&quot;Id&quot;:&quot;8db171e5-9d47-41be-a673-3e24e44abe6c&quot;,&quot;MarkerRow&quot;:2}"/>
</file>

<file path=customXml/item10.xml><?xml version="1.0" encoding="utf-8"?>
<smart settings="{&quot;Id&quot;:&quot;8db171e5-9d47-41be-a673-3e24e44abe6c&quot;,&quot;MarkerRow&quot;:2}"/>
</file>

<file path=customXml/item11.xml><?xml version="1.0" encoding="utf-8"?>
<smart settings="{&quot;Id&quot;:&quot;8db171e5-9d47-41be-a673-3e24e44abe6c&quot;,&quot;MarkerRow&quot;:2}"/>
</file>

<file path=customXml/item12.xml><?xml version="1.0" encoding="utf-8"?>
<smart settings="{&quot;Id&quot;:&quot;8db171e5-9d47-41be-a673-3e24e44abe6c&quot;,&quot;MarkerRow&quot;:2}"/>
</file>

<file path=customXml/item13.xml><?xml version="1.0" encoding="utf-8"?>
<smart settings="{&quot;Id&quot;:&quot;8db171e5-9d47-41be-a673-3e24e44abe6c&quot;,&quot;MarkerRow&quot;:2}"/>
</file>

<file path=customXml/item1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_x0020_Type xmlns="898358b9-9f19-4523-8d9e-16c6c679ccee">A4</Template_x0020_Type>
  </documentManagement>
</p:properties>
</file>

<file path=customXml/item15.xml><?xml version="1.0" encoding="utf-8"?>
<smart settings="{&quot;Id&quot;:&quot;8db171e5-9d47-41be-a673-3e24e44abe6c&quot;,&quot;MarkerRow&quot;:2}"/>
</file>

<file path=customXml/item16.xml><?xml version="1.0" encoding="utf-8"?>
<smart settings="{&quot;Id&quot;:&quot;8db171e5-9d47-41be-a673-3e24e44abe6c&quot;,&quot;MarkerRow&quot;:2}"/>
</file>

<file path=customXml/item17.xml><?xml version="1.0" encoding="utf-8"?>
<smart settings="{&quot;Id&quot;:&quot;8db171e5-9d47-41be-a673-3e24e44abe6c&quot;,&quot;MarkerRow&quot;:2}"/>
</file>

<file path=customXml/item1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9.xml><?xml version="1.0" encoding="utf-8"?>
<smart settings="{&quot;Id&quot;:&quot;8db171e5-9d47-41be-a673-3e24e44abe6c&quot;,&quot;MarkerRow&quot;:2}"/>
</file>

<file path=customXml/item2.xml><?xml version="1.0" encoding="utf-8"?>
<smart settings="{&quot;Id&quot;:&quot;8db171e5-9d47-41be-a673-3e24e44abe6c&quot;,&quot;MarkerRow&quot;:2}"/>
</file>

<file path=customXml/item20.xml><?xml version="1.0" encoding="utf-8"?>
<smart settings="{&quot;Id&quot;:&quot;8db171e5-9d47-41be-a673-3e24e44abe6c&quot;,&quot;MarkerRow&quot;:2}"/>
</file>

<file path=customXml/item21.xml><?xml version="1.0" encoding="utf-8"?>
<smart settings="{&quot;Id&quot;:&quot;8db171e5-9d47-41be-a673-3e24e44abe6c&quot;,&quot;MarkerRow&quot;:2}"/>
</file>

<file path=customXml/item22.xml><?xml version="1.0" encoding="utf-8"?>
<smart settings="{&quot;Id&quot;:&quot;8db171e5-9d47-41be-a673-3e24e44abe6c&quot;,&quot;MarkerRow&quot;:2}"/>
</file>

<file path=customXml/item23.xml><?xml version="1.0" encoding="utf-8"?>
<smart settings="{&quot;Id&quot;:&quot;8db171e5-9d47-41be-a673-3e24e44abe6c&quot;,&quot;MarkerRow&quot;:2}"/>
</file>

<file path=customXml/item24.xml><?xml version="1.0" encoding="utf-8"?>
<smart settings="{&quot;Id&quot;:&quot;8db171e5-9d47-41be-a673-3e24e44abe6c&quot;,&quot;MarkerRow&quot;:2}"/>
</file>

<file path=customXml/item25.xml><?xml version="1.0" encoding="utf-8"?>
<smart settings="{&quot;Id&quot;:&quot;8db171e5-9d47-41be-a673-3e24e44abe6c&quot;,&quot;MarkerRow&quot;:2}"/>
</file>

<file path=customXml/item26.xml><?xml version="1.0" encoding="utf-8"?>
<smart settings="{&quot;Id&quot;:&quot;8db171e5-9d47-41be-a673-3e24e44abe6c&quot;,&quot;MarkerRow&quot;:2}"/>
</file>

<file path=customXml/item27.xml><?xml version="1.0" encoding="utf-8"?>
<smart settings="{&quot;Id&quot;:&quot;8db171e5-9d47-41be-a673-3e24e44abe6c&quot;,&quot;MarkerRow&quot;:2}"/>
</file>

<file path=customXml/item28.xml><?xml version="1.0" encoding="utf-8"?>
<smart settings="{&quot;Id&quot;:&quot;8db171e5-9d47-41be-a673-3e24e44abe6c&quot;,&quot;MarkerRow&quot;:2}"/>
</file>

<file path=customXml/item29.xml><?xml version="1.0" encoding="utf-8"?>
<smart settings="{&quot;Id&quot;:&quot;8db171e5-9d47-41be-a673-3e24e44abe6c&quot;,&quot;MarkerRow&quot;:2}"/>
</file>

<file path=customXml/item3.xml><?xml version="1.0" encoding="utf-8"?>
<smart settings="{&quot;Id&quot;:&quot;8db171e5-9d47-41be-a673-3e24e44abe6c&quot;,&quot;MarkerRow&quot;:2}"/>
</file>

<file path=customXml/item30.xml><?xml version="1.0" encoding="utf-8"?>
<smart settings="{&quot;Id&quot;:&quot;8db171e5-9d47-41be-a673-3e24e44abe6c&quot;,&quot;MarkerRow&quot;:2}"/>
</file>

<file path=customXml/item31.xml><?xml version="1.0" encoding="utf-8"?>
<smart settings="{&quot;Id&quot;:&quot;8db171e5-9d47-41be-a673-3e24e44abe6c&quot;,&quot;MarkerRow&quot;:2}"/>
</file>

<file path=customXml/item32.xml><?xml version="1.0" encoding="utf-8"?>
<smart settings="{&quot;Id&quot;:&quot;8db171e5-9d47-41be-a673-3e24e44abe6c&quot;,&quot;MarkerRow&quot;:2}"/>
</file>

<file path=customXml/item33.xml><?xml version="1.0" encoding="utf-8"?>
<smart settings="{&quot;Id&quot;:&quot;8db171e5-9d47-41be-a673-3e24e44abe6c&quot;,&quot;MarkerRow&quot;:2}"/>
</file>

<file path=customXml/item34.xml><?xml version="1.0" encoding="utf-8"?>
<smart settings="{&quot;Id&quot;:&quot;8db171e5-9d47-41be-a673-3e24e44abe6c&quot;,&quot;MarkerRow&quot;:2}"/>
</file>

<file path=customXml/item35.xml><?xml version="1.0" encoding="utf-8"?>
<smart settings="{&quot;Id&quot;:&quot;8db171e5-9d47-41be-a673-3e24e44abe6c&quot;,&quot;MarkerRow&quot;:2}"/>
</file>

<file path=customXml/item4.xml><?xml version="1.0" encoding="utf-8"?>
<smart settings="{&quot;Id&quot;:&quot;8db171e5-9d47-41be-a673-3e24e44abe6c&quot;,&quot;MarkerRow&quot;:2}"/>
</file>

<file path=customXml/item5.xml><?xml version="1.0" encoding="utf-8"?>
<smart settings="{&quot;Id&quot;:&quot;8db171e5-9d47-41be-a673-3e24e44abe6c&quot;,&quot;MarkerRow&quot;:2}"/>
</file>

<file path=customXml/item6.xml><?xml version="1.0" encoding="utf-8"?>
<smart settings="{&quot;Id&quot;:&quot;8db171e5-9d47-41be-a673-3e24e44abe6c&quot;,&quot;MarkerRow&quot;:2}"/>
</file>

<file path=customXml/item7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80408C420DE248BB40435E46983290" ma:contentTypeVersion="1" ma:contentTypeDescription="Create a new document." ma:contentTypeScope="" ma:versionID="0f7dfe88324b82647d90499599b78c2b">
  <xsd:schema xmlns:xsd="http://www.w3.org/2001/XMLSchema" xmlns:xs="http://www.w3.org/2001/XMLSchema" xmlns:p="http://schemas.microsoft.com/office/2006/metadata/properties" xmlns:ns2="898358b9-9f19-4523-8d9e-16c6c679ccee" targetNamespace="http://schemas.microsoft.com/office/2006/metadata/properties" ma:root="true" ma:fieldsID="e39b5142d9dae08f9f2bedadf819e933" ns2:_="">
    <xsd:import namespace="898358b9-9f19-4523-8d9e-16c6c679ccee"/>
    <xsd:element name="properties">
      <xsd:complexType>
        <xsd:sequence>
          <xsd:element name="documentManagement">
            <xsd:complexType>
              <xsd:all>
                <xsd:element ref="ns2:Template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8358b9-9f19-4523-8d9e-16c6c679ccee" elementFormDefault="qualified">
    <xsd:import namespace="http://schemas.microsoft.com/office/2006/documentManagement/types"/>
    <xsd:import namespace="http://schemas.microsoft.com/office/infopath/2007/PartnerControls"/>
    <xsd:element name="Template_x0020_Type" ma:index="8" ma:displayName="Template Type" ma:default="Standard" ma:format="Dropdown" ma:internalName="Template_x0020_Type">
      <xsd:simpleType>
        <xsd:restriction base="dms:Choice">
          <xsd:enumeration value="4:3"/>
          <xsd:enumeration value="Standard"/>
          <xsd:enumeration value="Widescreen"/>
          <xsd:enumeration value="A4"/>
          <xsd:enumeration value="Private Banking and Danske Forvaltning"/>
          <xsd:enumeration value="Realkredit Danmark"/>
          <xsd:enumeration value="Old templates"/>
          <xsd:enumeration value="Other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8.xml><?xml version="1.0" encoding="utf-8"?>
<smart settings="{&quot;Id&quot;:&quot;8db171e5-9d47-41be-a673-3e24e44abe6c&quot;,&quot;MarkerRow&quot;:2}"/>
</file>

<file path=customXml/item9.xml><?xml version="1.0" encoding="utf-8"?>
<smart settings="{&quot;Id&quot;:&quot;8db171e5-9d47-41be-a673-3e24e44abe6c&quot;,&quot;MarkerRow&quot;:2}"/>
</file>

<file path=customXml/itemProps1.xml><?xml version="1.0" encoding="utf-8"?>
<ds:datastoreItem xmlns:ds="http://schemas.openxmlformats.org/officeDocument/2006/customXml" ds:itemID="{10678765-A629-469B-993C-A78D42CB7090}">
  <ds:schemaRefs/>
</ds:datastoreItem>
</file>

<file path=customXml/itemProps10.xml><?xml version="1.0" encoding="utf-8"?>
<ds:datastoreItem xmlns:ds="http://schemas.openxmlformats.org/officeDocument/2006/customXml" ds:itemID="{1AC89837-DC30-47FC-A5B5-22394F4BC276}">
  <ds:schemaRefs/>
</ds:datastoreItem>
</file>

<file path=customXml/itemProps11.xml><?xml version="1.0" encoding="utf-8"?>
<ds:datastoreItem xmlns:ds="http://schemas.openxmlformats.org/officeDocument/2006/customXml" ds:itemID="{7D42A67C-78A4-4DA3-95EC-A1F029C0FC00}">
  <ds:schemaRefs/>
</ds:datastoreItem>
</file>

<file path=customXml/itemProps12.xml><?xml version="1.0" encoding="utf-8"?>
<ds:datastoreItem xmlns:ds="http://schemas.openxmlformats.org/officeDocument/2006/customXml" ds:itemID="{FCAC5BDA-1C00-4A49-8405-9F19B7079C0D}">
  <ds:schemaRefs/>
</ds:datastoreItem>
</file>

<file path=customXml/itemProps13.xml><?xml version="1.0" encoding="utf-8"?>
<ds:datastoreItem xmlns:ds="http://schemas.openxmlformats.org/officeDocument/2006/customXml" ds:itemID="{414EB46E-F1D3-468E-A370-455BC8FD309E}">
  <ds:schemaRefs/>
</ds:datastoreItem>
</file>

<file path=customXml/itemProps14.xml><?xml version="1.0" encoding="utf-8"?>
<ds:datastoreItem xmlns:ds="http://schemas.openxmlformats.org/officeDocument/2006/customXml" ds:itemID="{250F12B2-43B9-46CD-B1CE-F17D45ACBA44}">
  <ds:schemaRefs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898358b9-9f19-4523-8d9e-16c6c679cce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15.xml><?xml version="1.0" encoding="utf-8"?>
<ds:datastoreItem xmlns:ds="http://schemas.openxmlformats.org/officeDocument/2006/customXml" ds:itemID="{6FB3BEE0-B13F-4AE1-9A36-7DCD4E5F9921}">
  <ds:schemaRefs/>
</ds:datastoreItem>
</file>

<file path=customXml/itemProps16.xml><?xml version="1.0" encoding="utf-8"?>
<ds:datastoreItem xmlns:ds="http://schemas.openxmlformats.org/officeDocument/2006/customXml" ds:itemID="{63144DEF-5D5E-4D2D-966B-D14FAFEE8369}">
  <ds:schemaRefs/>
</ds:datastoreItem>
</file>

<file path=customXml/itemProps17.xml><?xml version="1.0" encoding="utf-8"?>
<ds:datastoreItem xmlns:ds="http://schemas.openxmlformats.org/officeDocument/2006/customXml" ds:itemID="{C9F2FFCA-F089-4A56-AEE1-E44BDD8922CA}">
  <ds:schemaRefs/>
</ds:datastoreItem>
</file>

<file path=customXml/itemProps18.xml><?xml version="1.0" encoding="utf-8"?>
<ds:datastoreItem xmlns:ds="http://schemas.openxmlformats.org/officeDocument/2006/customXml" ds:itemID="{1E3DE5E0-CD50-45D4-BA8C-74BAF66765D1}">
  <ds:schemaRefs>
    <ds:schemaRef ds:uri="http://schemas.microsoft.com/sharepoint/v3/contenttype/forms"/>
  </ds:schemaRefs>
</ds:datastoreItem>
</file>

<file path=customXml/itemProps19.xml><?xml version="1.0" encoding="utf-8"?>
<ds:datastoreItem xmlns:ds="http://schemas.openxmlformats.org/officeDocument/2006/customXml" ds:itemID="{545B033A-AF49-458B-8283-CE8898C30E83}">
  <ds:schemaRefs/>
</ds:datastoreItem>
</file>

<file path=customXml/itemProps2.xml><?xml version="1.0" encoding="utf-8"?>
<ds:datastoreItem xmlns:ds="http://schemas.openxmlformats.org/officeDocument/2006/customXml" ds:itemID="{E9D4A531-09EB-4C07-893D-8C26AF516094}">
  <ds:schemaRefs/>
</ds:datastoreItem>
</file>

<file path=customXml/itemProps20.xml><?xml version="1.0" encoding="utf-8"?>
<ds:datastoreItem xmlns:ds="http://schemas.openxmlformats.org/officeDocument/2006/customXml" ds:itemID="{E755290D-D8F7-4B9A-BB6A-9E935F7B2EB3}">
  <ds:schemaRefs/>
</ds:datastoreItem>
</file>

<file path=customXml/itemProps21.xml><?xml version="1.0" encoding="utf-8"?>
<ds:datastoreItem xmlns:ds="http://schemas.openxmlformats.org/officeDocument/2006/customXml" ds:itemID="{0F0BBBD2-F046-440C-AA65-5B4C4F82B166}">
  <ds:schemaRefs/>
</ds:datastoreItem>
</file>

<file path=customXml/itemProps22.xml><?xml version="1.0" encoding="utf-8"?>
<ds:datastoreItem xmlns:ds="http://schemas.openxmlformats.org/officeDocument/2006/customXml" ds:itemID="{51D87166-4B4E-4232-9A35-3BE28A38071D}">
  <ds:schemaRefs/>
</ds:datastoreItem>
</file>

<file path=customXml/itemProps23.xml><?xml version="1.0" encoding="utf-8"?>
<ds:datastoreItem xmlns:ds="http://schemas.openxmlformats.org/officeDocument/2006/customXml" ds:itemID="{148E9F25-5A19-49C9-883E-05EA65A81F26}">
  <ds:schemaRefs/>
</ds:datastoreItem>
</file>

<file path=customXml/itemProps24.xml><?xml version="1.0" encoding="utf-8"?>
<ds:datastoreItem xmlns:ds="http://schemas.openxmlformats.org/officeDocument/2006/customXml" ds:itemID="{5F734768-87DF-49AA-8B24-E991461A5C18}">
  <ds:schemaRefs/>
</ds:datastoreItem>
</file>

<file path=customXml/itemProps25.xml><?xml version="1.0" encoding="utf-8"?>
<ds:datastoreItem xmlns:ds="http://schemas.openxmlformats.org/officeDocument/2006/customXml" ds:itemID="{C1D1762E-4A8E-4149-82B6-0FBE10F59C6D}">
  <ds:schemaRefs/>
</ds:datastoreItem>
</file>

<file path=customXml/itemProps26.xml><?xml version="1.0" encoding="utf-8"?>
<ds:datastoreItem xmlns:ds="http://schemas.openxmlformats.org/officeDocument/2006/customXml" ds:itemID="{D8BED2DB-D949-49AA-8ECE-5777E5013D21}">
  <ds:schemaRefs/>
</ds:datastoreItem>
</file>

<file path=customXml/itemProps27.xml><?xml version="1.0" encoding="utf-8"?>
<ds:datastoreItem xmlns:ds="http://schemas.openxmlformats.org/officeDocument/2006/customXml" ds:itemID="{5C0BA59E-03FE-4DB1-998B-3DB48878C67A}">
  <ds:schemaRefs/>
</ds:datastoreItem>
</file>

<file path=customXml/itemProps28.xml><?xml version="1.0" encoding="utf-8"?>
<ds:datastoreItem xmlns:ds="http://schemas.openxmlformats.org/officeDocument/2006/customXml" ds:itemID="{373D17CF-7C16-4136-AEBC-2FF5BE713EA5}">
  <ds:schemaRefs/>
</ds:datastoreItem>
</file>

<file path=customXml/itemProps29.xml><?xml version="1.0" encoding="utf-8"?>
<ds:datastoreItem xmlns:ds="http://schemas.openxmlformats.org/officeDocument/2006/customXml" ds:itemID="{E81A65FA-958B-46BF-846E-31E50040FA9E}">
  <ds:schemaRefs/>
</ds:datastoreItem>
</file>

<file path=customXml/itemProps3.xml><?xml version="1.0" encoding="utf-8"?>
<ds:datastoreItem xmlns:ds="http://schemas.openxmlformats.org/officeDocument/2006/customXml" ds:itemID="{4F78DA31-A946-4218-8D5D-B30C77C784A9}">
  <ds:schemaRefs/>
</ds:datastoreItem>
</file>

<file path=customXml/itemProps30.xml><?xml version="1.0" encoding="utf-8"?>
<ds:datastoreItem xmlns:ds="http://schemas.openxmlformats.org/officeDocument/2006/customXml" ds:itemID="{AD9322B4-164E-4914-AEAA-38099F5B2AB8}">
  <ds:schemaRefs/>
</ds:datastoreItem>
</file>

<file path=customXml/itemProps31.xml><?xml version="1.0" encoding="utf-8"?>
<ds:datastoreItem xmlns:ds="http://schemas.openxmlformats.org/officeDocument/2006/customXml" ds:itemID="{B912E8E2-42BB-4803-833E-AD5043305087}">
  <ds:schemaRefs/>
</ds:datastoreItem>
</file>

<file path=customXml/itemProps32.xml><?xml version="1.0" encoding="utf-8"?>
<ds:datastoreItem xmlns:ds="http://schemas.openxmlformats.org/officeDocument/2006/customXml" ds:itemID="{A7F1C520-0A16-4CA6-A807-7B4C4902BC9B}">
  <ds:schemaRefs/>
</ds:datastoreItem>
</file>

<file path=customXml/itemProps33.xml><?xml version="1.0" encoding="utf-8"?>
<ds:datastoreItem xmlns:ds="http://schemas.openxmlformats.org/officeDocument/2006/customXml" ds:itemID="{1917AB03-3F43-48C4-B03D-CEAF96790DFC}">
  <ds:schemaRefs/>
</ds:datastoreItem>
</file>

<file path=customXml/itemProps34.xml><?xml version="1.0" encoding="utf-8"?>
<ds:datastoreItem xmlns:ds="http://schemas.openxmlformats.org/officeDocument/2006/customXml" ds:itemID="{832238CB-A102-49E0-8145-361D0E2AD948}">
  <ds:schemaRefs/>
</ds:datastoreItem>
</file>

<file path=customXml/itemProps35.xml><?xml version="1.0" encoding="utf-8"?>
<ds:datastoreItem xmlns:ds="http://schemas.openxmlformats.org/officeDocument/2006/customXml" ds:itemID="{4011C998-EB95-4583-9987-BA907C184E91}">
  <ds:schemaRefs/>
</ds:datastoreItem>
</file>

<file path=customXml/itemProps4.xml><?xml version="1.0" encoding="utf-8"?>
<ds:datastoreItem xmlns:ds="http://schemas.openxmlformats.org/officeDocument/2006/customXml" ds:itemID="{4BFECA43-2257-4056-8FED-86B938CDF765}">
  <ds:schemaRefs/>
</ds:datastoreItem>
</file>

<file path=customXml/itemProps5.xml><?xml version="1.0" encoding="utf-8"?>
<ds:datastoreItem xmlns:ds="http://schemas.openxmlformats.org/officeDocument/2006/customXml" ds:itemID="{A482A584-7948-45B4-A9BA-852A2E724A62}">
  <ds:schemaRefs/>
</ds:datastoreItem>
</file>

<file path=customXml/itemProps6.xml><?xml version="1.0" encoding="utf-8"?>
<ds:datastoreItem xmlns:ds="http://schemas.openxmlformats.org/officeDocument/2006/customXml" ds:itemID="{641D5CCC-5602-45EC-89F0-DABB2E393F7A}">
  <ds:schemaRefs/>
</ds:datastoreItem>
</file>

<file path=customXml/itemProps7.xml><?xml version="1.0" encoding="utf-8"?>
<ds:datastoreItem xmlns:ds="http://schemas.openxmlformats.org/officeDocument/2006/customXml" ds:itemID="{49C59F58-AD55-4523-AD7D-9CCA1D3B88BD}">
  <ds:schemaRefs>
    <ds:schemaRef ds:uri="898358b9-9f19-4523-8d9e-16c6c679cce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8.xml><?xml version="1.0" encoding="utf-8"?>
<ds:datastoreItem xmlns:ds="http://schemas.openxmlformats.org/officeDocument/2006/customXml" ds:itemID="{06E759BF-FD1D-4201-943C-5F2EF5C638FF}">
  <ds:schemaRefs/>
</ds:datastoreItem>
</file>

<file path=customXml/itemProps9.xml><?xml version="1.0" encoding="utf-8"?>
<ds:datastoreItem xmlns:ds="http://schemas.openxmlformats.org/officeDocument/2006/customXml" ds:itemID="{EDDA6085-C96D-45B0-9283-A56B7D028106}">
  <ds:schemaRefs/>
</ds:datastoreItem>
</file>

<file path=docMetadata/LabelInfo.xml><?xml version="1.0" encoding="utf-8"?>
<clbl:labelList xmlns:clbl="http://schemas.microsoft.com/office/2020/mipLabelMetadata">
  <clbl:label id="{98065023-a506-47de-8e1d-aea5498cc974}" enabled="1" method="Privileged" siteId="{c7d1b6e9-1447-457b-9223-ac25df4941bf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1739</TotalTime>
  <Words>3523</Words>
  <Application>Microsoft Office PowerPoint</Application>
  <PresentationFormat>A4 Paper (210x297 mm)</PresentationFormat>
  <Paragraphs>734</Paragraphs>
  <Slides>29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7" baseType="lpstr">
      <vt:lpstr>Arial</vt:lpstr>
      <vt:lpstr>Calibri</vt:lpstr>
      <vt:lpstr>Century Gothic</vt:lpstr>
      <vt:lpstr>Consolas</vt:lpstr>
      <vt:lpstr>Corbel</vt:lpstr>
      <vt:lpstr>Courier New</vt:lpstr>
      <vt:lpstr>Courier New,monospace</vt:lpstr>
      <vt:lpstr>Danske Human Medium Italic</vt:lpstr>
      <vt:lpstr>Danske Text</vt:lpstr>
      <vt:lpstr>Trebuchet MS</vt:lpstr>
      <vt:lpstr>Wingdings</vt:lpstr>
      <vt:lpstr>Wingdings 3</vt:lpstr>
      <vt:lpstr>Wingdings,Sans-Serif</vt:lpstr>
      <vt:lpstr>Slice</vt:lpstr>
      <vt:lpstr>Mesh</vt:lpstr>
      <vt:lpstr>Basis</vt:lpstr>
      <vt:lpstr>Facet</vt:lpstr>
      <vt:lpstr>think-cell Slide</vt:lpstr>
      <vt:lpstr>Docker in Action: Creating and Testing Robust Microservice Systems</vt:lpstr>
      <vt:lpstr>Agenda</vt:lpstr>
      <vt:lpstr>Up next</vt:lpstr>
      <vt:lpstr>Introduction</vt:lpstr>
      <vt:lpstr>Up next</vt:lpstr>
      <vt:lpstr>Setting up your environment</vt:lpstr>
      <vt:lpstr>Hands-on: Run your first request</vt:lpstr>
      <vt:lpstr>Up next</vt:lpstr>
      <vt:lpstr>Up next</vt:lpstr>
      <vt:lpstr>RabbitMQ</vt:lpstr>
      <vt:lpstr>Exchanges</vt:lpstr>
      <vt:lpstr>Exchanges</vt:lpstr>
      <vt:lpstr>Glossary</vt:lpstr>
      <vt:lpstr>Setup in .NET</vt:lpstr>
      <vt:lpstr>Management</vt:lpstr>
      <vt:lpstr>MassTransit</vt:lpstr>
      <vt:lpstr>Setup in .NET</vt:lpstr>
      <vt:lpstr>Up next</vt:lpstr>
      <vt:lpstr>Hands-on: Implementing RabbitMQ with MassTransit</vt:lpstr>
      <vt:lpstr>Up next</vt:lpstr>
      <vt:lpstr>Docker build optimisation</vt:lpstr>
      <vt:lpstr>Up next</vt:lpstr>
      <vt:lpstr>Discussion: Integration testing with 3rd party dependencies</vt:lpstr>
      <vt:lpstr>Testcontainers: The basics</vt:lpstr>
      <vt:lpstr>Testcontainers: The basics</vt:lpstr>
      <vt:lpstr>Testcontainers: The basics</vt:lpstr>
      <vt:lpstr>Hands-on: Integration testing with RabbitMQ dependency</vt:lpstr>
      <vt:lpstr>Up next</vt:lpstr>
      <vt:lpstr>Outroduction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Kristoffer Lerbæk Pedersen</dc:creator>
  <cp:lastModifiedBy>Kristoffer Lerbæk Pedersen</cp:lastModifiedBy>
  <cp:revision>13</cp:revision>
  <cp:lastPrinted>2018-02-01T08:16:50Z</cp:lastPrinted>
  <dcterms:created xsi:type="dcterms:W3CDTF">2024-08-19T11:02:42Z</dcterms:created>
  <dcterms:modified xsi:type="dcterms:W3CDTF">2025-05-06T06:43:57Z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0x010100F080408C420DE248BB40435E46983290</vt:lpwstr>
  </property>
</Properties>
</file>